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9" r:id="rId3"/>
    <p:sldId id="278" r:id="rId4"/>
    <p:sldId id="263" r:id="rId5"/>
    <p:sldId id="260" r:id="rId6"/>
    <p:sldId id="261" r:id="rId7"/>
    <p:sldId id="259" r:id="rId8"/>
    <p:sldId id="267" r:id="rId9"/>
    <p:sldId id="273" r:id="rId10"/>
    <p:sldId id="258" r:id="rId11"/>
    <p:sldId id="262" r:id="rId12"/>
    <p:sldId id="264" r:id="rId13"/>
    <p:sldId id="266" r:id="rId14"/>
    <p:sldId id="265" r:id="rId15"/>
    <p:sldId id="268" r:id="rId16"/>
    <p:sldId id="275" r:id="rId17"/>
    <p:sldId id="276" r:id="rId18"/>
    <p:sldId id="277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366" y="-126"/>
      </p:cViewPr>
      <p:guideLst>
        <p:guide orient="horz" pos="2160"/>
        <p:guide pos="29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6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1820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0994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248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75005"/>
            <a:ext cx="9144000" cy="4095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  <p:pic>
        <p:nvPicPr>
          <p:cNvPr id="9" name="Picture 9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6" t="86073" b="6545"/>
          <a:stretch/>
        </p:blipFill>
        <p:spPr bwMode="auto">
          <a:xfrm>
            <a:off x="6209071" y="6472294"/>
            <a:ext cx="1649976" cy="302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9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99" t="90246" r="2101" b="1140"/>
          <a:stretch/>
        </p:blipFill>
        <p:spPr bwMode="auto">
          <a:xfrm>
            <a:off x="6915423" y="6382329"/>
            <a:ext cx="2075289" cy="421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5763693" y="6472294"/>
            <a:ext cx="1200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</a:rPr>
              <a:t>M. Skoda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778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8518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0850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41610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5331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75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4428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690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FDB61-C8F3-491E-94CF-7384D1D077E9}" type="datetimeFigureOut">
              <a:rPr lang="en-GB" smtClean="0"/>
              <a:t>02/04/2019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AA74C-3C2A-4B66-9748-14B6A064346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656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mantidproject.org/nightly/algorithms/LoadISISPolarizationEfficiencies-v1.html" TargetMode="External"/><Relationship Id="rId13" Type="http://schemas.openxmlformats.org/officeDocument/2006/relationships/hyperlink" Target="http://docs.mantidproject.org/nightly/algorithms/ReflectometryBeamStatistics-v1.html" TargetMode="External"/><Relationship Id="rId18" Type="http://schemas.openxmlformats.org/officeDocument/2006/relationships/hyperlink" Target="http://docs.mantidproject.org/nightly/algorithms/ReflectometrySumInQ-v1.html" TargetMode="External"/><Relationship Id="rId3" Type="http://schemas.openxmlformats.org/officeDocument/2006/relationships/hyperlink" Target="http://docs.mantidproject.org/nightly/algorithms/CreatePolarizationEfficiencies-v1.html" TargetMode="External"/><Relationship Id="rId21" Type="http://schemas.openxmlformats.org/officeDocument/2006/relationships/hyperlink" Target="http://docs.mantidproject.org/nightly/algorithms/SpecularReflectionPositionCorrect-v2.html" TargetMode="External"/><Relationship Id="rId7" Type="http://schemas.openxmlformats.org/officeDocument/2006/relationships/hyperlink" Target="http://docs.mantidproject.org/nightly/algorithms/JoinISISPolarizationEfficiencies-v1.html" TargetMode="External"/><Relationship Id="rId12" Type="http://schemas.openxmlformats.org/officeDocument/2006/relationships/hyperlink" Target="http://docs.mantidproject.org/nightly/algorithms/ReflectometryBackgroundSubtraction-v1.html" TargetMode="External"/><Relationship Id="rId17" Type="http://schemas.openxmlformats.org/officeDocument/2006/relationships/hyperlink" Target="http://docs.mantidproject.org/nightly/algorithms/ReflectometrySliceEventWorkspace-v1.html" TargetMode="External"/><Relationship Id="rId2" Type="http://schemas.openxmlformats.org/officeDocument/2006/relationships/hyperlink" Target="http://docs.mantidproject.org/nightly/algorithms/ConvertToReflectometryQ-v1.html" TargetMode="External"/><Relationship Id="rId16" Type="http://schemas.openxmlformats.org/officeDocument/2006/relationships/hyperlink" Target="http://docs.mantidproject.org/nightly/algorithms/ReflectometryReductionOneLiveData-v1.html" TargetMode="External"/><Relationship Id="rId20" Type="http://schemas.openxmlformats.org/officeDocument/2006/relationships/hyperlink" Target="http://docs.mantidproject.org/nightly/algorithms/SpecularReflectionCalculateTheta-v2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antidproject.org/nightly/interfaces/ISIS%20Reflectometry.html" TargetMode="External"/><Relationship Id="rId11" Type="http://schemas.openxmlformats.org/officeDocument/2006/relationships/hyperlink" Target="http://docs.mantidproject.org/nightly/algorithms/PolarizationEfficiencyCor-v1.html" TargetMode="External"/><Relationship Id="rId5" Type="http://schemas.openxmlformats.org/officeDocument/2006/relationships/hyperlink" Target="http://docs.mantidproject.org/nightly/algorithms/FindReflectometryLines-v2.html" TargetMode="External"/><Relationship Id="rId15" Type="http://schemas.openxmlformats.org/officeDocument/2006/relationships/hyperlink" Target="http://docs.mantidproject.org/nightly/algorithms/ReflectometryReductionOne-v2.html" TargetMode="External"/><Relationship Id="rId23" Type="http://schemas.openxmlformats.org/officeDocument/2006/relationships/hyperlink" Target="http://docs.mantidproject.org/nightly/algorithms/Stitch1DMany-v1.html" TargetMode="External"/><Relationship Id="rId10" Type="http://schemas.openxmlformats.org/officeDocument/2006/relationships/hyperlink" Target="http://docs.mantidproject.org/nightly/algorithms/PolarizationCorrectionWildes-v1.html" TargetMode="External"/><Relationship Id="rId19" Type="http://schemas.openxmlformats.org/officeDocument/2006/relationships/hyperlink" Target="http://docs.mantidproject.org/nightly/algorithms/SaveReflectometryAscii-v1.html" TargetMode="External"/><Relationship Id="rId4" Type="http://schemas.openxmlformats.org/officeDocument/2006/relationships/hyperlink" Target="http://docs.mantidproject.org/nightly/algorithms/CreateTransmissionWorkspace-v2.html" TargetMode="External"/><Relationship Id="rId9" Type="http://schemas.openxmlformats.org/officeDocument/2006/relationships/hyperlink" Target="http://docs.mantidproject.org/nightly/algorithms/PolarizationCorrectionFredrikze-v1.html" TargetMode="External"/><Relationship Id="rId14" Type="http://schemas.openxmlformats.org/officeDocument/2006/relationships/hyperlink" Target="http://docs.mantidproject.org/nightly/algorithms/ReflectometryMomentumTransfer-v1.html" TargetMode="External"/><Relationship Id="rId22" Type="http://schemas.openxmlformats.org/officeDocument/2006/relationships/hyperlink" Target="http://docs.mantidproject.org/nightly/algorithms/Stitch1D-v3.html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docs.mantidproject.org/nightly/algorithms/LRSubtractAverageBackground-v1.html" TargetMode="External"/><Relationship Id="rId13" Type="http://schemas.openxmlformats.org/officeDocument/2006/relationships/hyperlink" Target="http://docs.mantidproject.org/nightly/algorithms/FindReflectometryLines-v2.html" TargetMode="External"/><Relationship Id="rId18" Type="http://schemas.openxmlformats.org/officeDocument/2006/relationships/hyperlink" Target="http://docs.mantidproject.org/nightly/algorithms/ReflectometryILLPolarizationCor-v1.html" TargetMode="External"/><Relationship Id="rId3" Type="http://schemas.openxmlformats.org/officeDocument/2006/relationships/hyperlink" Target="http://docs.mantidproject.org/nightly/algorithms/LRDirectBeamSort-v1.html" TargetMode="External"/><Relationship Id="rId21" Type="http://schemas.openxmlformats.org/officeDocument/2006/relationships/hyperlink" Target="http://docs.mantidproject.org/nightly/algorithms/ReflectometryMomentumTransfer-v1.html" TargetMode="External"/><Relationship Id="rId7" Type="http://schemas.openxmlformats.org/officeDocument/2006/relationships/hyperlink" Target="http://docs.mantidproject.org/nightly/algorithms/LRScalingFactors-v1.html" TargetMode="External"/><Relationship Id="rId12" Type="http://schemas.openxmlformats.org/officeDocument/2006/relationships/hyperlink" Target="http://docs.mantidproject.org/nightly/algorithms/MRInspectData-v1.html" TargetMode="External"/><Relationship Id="rId17" Type="http://schemas.openxmlformats.org/officeDocument/2006/relationships/hyperlink" Target="http://docs.mantidproject.org/nightly/algorithms/ReflectometryILLConvertToQ-v1.html" TargetMode="External"/><Relationship Id="rId2" Type="http://schemas.openxmlformats.org/officeDocument/2006/relationships/hyperlink" Target="http://docs.mantidproject.org/nightly/algorithms/LRAutoReduction-v1.html" TargetMode="External"/><Relationship Id="rId16" Type="http://schemas.openxmlformats.org/officeDocument/2006/relationships/hyperlink" Target="http://docs.mantidproject.org/nightly/algorithms/ReflectometryBeamStatistics-v1.html" TargetMode="External"/><Relationship Id="rId20" Type="http://schemas.openxmlformats.org/officeDocument/2006/relationships/hyperlink" Target="http://docs.mantidproject.org/nightly/algorithms/ReflectometryILLSumForeground-v1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ocs.mantidproject.org/nightly/algorithms/LRReflectivityOutput-v1.html" TargetMode="External"/><Relationship Id="rId11" Type="http://schemas.openxmlformats.org/officeDocument/2006/relationships/hyperlink" Target="http://docs.mantidproject.org/nightly/algorithms/MRGetTheta-v1.html" TargetMode="External"/><Relationship Id="rId5" Type="http://schemas.openxmlformats.org/officeDocument/2006/relationships/hyperlink" Target="http://docs.mantidproject.org/nightly/algorithms/LRPrimaryFraction-v1.html" TargetMode="External"/><Relationship Id="rId15" Type="http://schemas.openxmlformats.org/officeDocument/2006/relationships/hyperlink" Target="http://docs.mantidproject.org/nightly/algorithms/LoadILLReflectometry-v1.html" TargetMode="External"/><Relationship Id="rId23" Type="http://schemas.openxmlformats.org/officeDocument/2006/relationships/hyperlink" Target="http://docs.mantidproject.org/nightly/algorithms/SaveReflectometryAscii-v1.html" TargetMode="External"/><Relationship Id="rId10" Type="http://schemas.openxmlformats.org/officeDocument/2006/relationships/hyperlink" Target="http://docs.mantidproject.org/nightly/algorithms/MRFilterCrossSections-v1.html" TargetMode="External"/><Relationship Id="rId19" Type="http://schemas.openxmlformats.org/officeDocument/2006/relationships/hyperlink" Target="http://docs.mantidproject.org/nightly/algorithms/ReflectometryILLPreprocess-v1.html" TargetMode="External"/><Relationship Id="rId4" Type="http://schemas.openxmlformats.org/officeDocument/2006/relationships/hyperlink" Target="http://docs.mantidproject.org/nightly/algorithms/LRPeakSelection-v1.html" TargetMode="External"/><Relationship Id="rId9" Type="http://schemas.openxmlformats.org/officeDocument/2006/relationships/hyperlink" Target="http://docs.mantidproject.org/nightly/algorithms/LiquidsReflectometryReduction-v1.html" TargetMode="External"/><Relationship Id="rId14" Type="http://schemas.openxmlformats.org/officeDocument/2006/relationships/hyperlink" Target="http://docs.mantidproject.org/nightly/algorithms/LoadILLPolarizationFactors-v1.html" TargetMode="External"/><Relationship Id="rId22" Type="http://schemas.openxmlformats.org/officeDocument/2006/relationships/hyperlink" Target="http://docs.mantidproject.org/nightly/algorithms/ReflectometrySumInQ-v1.htm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7008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GB" b="1" dirty="0" smtClean="0"/>
              <a:t>Towards a Unified NR Reduction in </a:t>
            </a:r>
            <a:r>
              <a:rPr lang="en-GB" b="1" dirty="0" err="1" smtClean="0"/>
              <a:t>Mantid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sz="2400" b="1" dirty="0" smtClean="0"/>
              <a:t>(herding cats)</a:t>
            </a:r>
            <a:br>
              <a:rPr lang="en-GB" sz="2400" b="1" dirty="0" smtClean="0"/>
            </a:br>
            <a:r>
              <a:rPr lang="en-GB" sz="2400" b="1" dirty="0" smtClean="0"/>
              <a:t/>
            </a:r>
            <a:br>
              <a:rPr lang="en-GB" sz="2400" b="1" dirty="0" smtClean="0"/>
            </a:br>
            <a:r>
              <a:rPr lang="en-GB" sz="2400" b="1" dirty="0" smtClean="0"/>
              <a:t>Maximilian Skoda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91673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7312"/>
          <a:stretch/>
        </p:blipFill>
        <p:spPr>
          <a:xfrm>
            <a:off x="372081" y="902616"/>
            <a:ext cx="4857143" cy="36192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532"/>
          <a:stretch/>
        </p:blipFill>
        <p:spPr>
          <a:xfrm>
            <a:off x="1924353" y="1619249"/>
            <a:ext cx="4857143" cy="35716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8225"/>
          <a:stretch/>
        </p:blipFill>
        <p:spPr>
          <a:xfrm>
            <a:off x="3848403" y="2712244"/>
            <a:ext cx="4857143" cy="35573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‘Typical’ Data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72759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325"/>
          <a:stretch/>
        </p:blipFill>
        <p:spPr>
          <a:xfrm>
            <a:off x="1684517" y="1415013"/>
            <a:ext cx="5885714" cy="46748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993381" y="3477392"/>
            <a:ext cx="130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Time / 30 s</a:t>
            </a:r>
            <a:endParaRPr lang="en-GB" b="1" dirty="0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Time-resolved Measurements</a:t>
            </a:r>
            <a:endParaRPr lang="en-GB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725148" y="950829"/>
            <a:ext cx="580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Physical changes: polymer annealing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361950"/>
            <a:ext cx="3123876" cy="620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9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rs.els-cdn.com/content/image/1-s2.0-S1359029418300323-gr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273" y="1601984"/>
            <a:ext cx="597217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464628" y="480305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smtClean="0">
                <a:solidFill>
                  <a:srgbClr val="2E2E2E"/>
                </a:solidFill>
                <a:latin typeface="NexusSerif"/>
              </a:rPr>
              <a:t>Pfrang et al. (2014) PCCP.</a:t>
            </a:r>
          </a:p>
          <a:p>
            <a:r>
              <a:rPr lang="en-GB" dirty="0" smtClean="0">
                <a:solidFill>
                  <a:srgbClr val="2E2E2E"/>
                </a:solidFill>
                <a:latin typeface="NexusSerif"/>
              </a:rPr>
              <a:t>1–30</a:t>
            </a:r>
            <a:r>
              <a:rPr lang="en-GB" dirty="0">
                <a:solidFill>
                  <a:srgbClr val="2E2E2E"/>
                </a:solidFill>
                <a:latin typeface="NexusSerif"/>
              </a:rPr>
              <a:t> s per </a:t>
            </a:r>
            <a:r>
              <a:rPr lang="en-GB" dirty="0" smtClean="0">
                <a:solidFill>
                  <a:srgbClr val="2E2E2E"/>
                </a:solidFill>
                <a:latin typeface="NexusSerif"/>
              </a:rPr>
              <a:t>measurement:</a:t>
            </a:r>
          </a:p>
          <a:p>
            <a:r>
              <a:rPr lang="en-GB" dirty="0" smtClean="0">
                <a:solidFill>
                  <a:srgbClr val="2E2E2E"/>
                </a:solidFill>
                <a:latin typeface="NexusSerif"/>
              </a:rPr>
              <a:t>1–3</a:t>
            </a:r>
            <a:r>
              <a:rPr lang="en-GB" dirty="0">
                <a:solidFill>
                  <a:srgbClr val="2E2E2E"/>
                </a:solidFill>
                <a:latin typeface="NexusSerif"/>
              </a:rPr>
              <a:t> s at the start of the reaction </a:t>
            </a:r>
            <a:r>
              <a:rPr lang="en-GB" dirty="0" smtClean="0">
                <a:solidFill>
                  <a:srgbClr val="2E2E2E"/>
                </a:solidFill>
                <a:latin typeface="NexusSerif"/>
              </a:rPr>
              <a:t>then </a:t>
            </a:r>
          </a:p>
          <a:p>
            <a:r>
              <a:rPr lang="en-GB" dirty="0" smtClean="0">
                <a:solidFill>
                  <a:srgbClr val="2E2E2E"/>
                </a:solidFill>
                <a:latin typeface="NexusSerif"/>
              </a:rPr>
              <a:t>20–30</a:t>
            </a:r>
            <a:r>
              <a:rPr lang="en-GB" dirty="0">
                <a:solidFill>
                  <a:srgbClr val="2E2E2E"/>
                </a:solidFill>
                <a:latin typeface="NexusSerif"/>
              </a:rPr>
              <a:t> s towards the end of the </a:t>
            </a:r>
            <a:r>
              <a:rPr lang="en-GB" dirty="0" smtClean="0">
                <a:solidFill>
                  <a:srgbClr val="2E2E2E"/>
                </a:solidFill>
                <a:latin typeface="NexusSerif"/>
              </a:rPr>
              <a:t>reaction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Time-resolved Measurements</a:t>
            </a:r>
            <a:endParaRPr lang="en-GB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725148" y="950829"/>
            <a:ext cx="5804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/>
              <a:t>Chemical reactions: oxidation of fatty acids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5369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Comparison with Other Techniques</a:t>
            </a:r>
            <a:endParaRPr lang="en-GB" sz="32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5446058"/>
              </p:ext>
            </p:extLst>
          </p:nvPr>
        </p:nvGraphicFramePr>
        <p:xfrm>
          <a:off x="1232451" y="1436755"/>
          <a:ext cx="667909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39549">
                  <a:extLst>
                    <a:ext uri="{9D8B030D-6E8A-4147-A177-3AD203B41FA5}">
                      <a16:colId xmlns:a16="http://schemas.microsoft.com/office/drawing/2014/main" xmlns="" val="3041392146"/>
                    </a:ext>
                  </a:extLst>
                </a:gridCol>
                <a:gridCol w="3339549">
                  <a:extLst>
                    <a:ext uri="{9D8B030D-6E8A-4147-A177-3AD203B41FA5}">
                      <a16:colId xmlns:a16="http://schemas.microsoft.com/office/drawing/2014/main" xmlns="" val="152390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Reflectometry</a:t>
                      </a:r>
                      <a:endParaRPr lang="en-GB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 smtClean="0"/>
                        <a:t>SANS/ Crystallography / Excitations</a:t>
                      </a:r>
                      <a:endParaRPr lang="en-GB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9805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1 to 100s detector channels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10</a:t>
                      </a:r>
                      <a:r>
                        <a:rPr lang="en-GB" baseline="30000" dirty="0" smtClean="0"/>
                        <a:t>3</a:t>
                      </a:r>
                      <a:r>
                        <a:rPr lang="en-GB" baseline="0" dirty="0" smtClean="0"/>
                        <a:t>-</a:t>
                      </a:r>
                      <a:r>
                        <a:rPr lang="en-GB" dirty="0" smtClean="0"/>
                        <a:t>10</a:t>
                      </a:r>
                      <a:r>
                        <a:rPr lang="en-GB" baseline="30000" dirty="0" smtClean="0"/>
                        <a:t>5</a:t>
                      </a:r>
                      <a:r>
                        <a:rPr lang="en-GB" baseline="0" dirty="0" smtClean="0"/>
                        <a:t> detector channels</a:t>
                      </a:r>
                      <a:endParaRPr lang="en-GB" baseline="30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225760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Detectors moving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Detectors fixed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0733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Small(</a:t>
                      </a:r>
                      <a:r>
                        <a:rPr lang="en-GB" dirty="0" err="1" smtClean="0"/>
                        <a:t>ish</a:t>
                      </a:r>
                      <a:r>
                        <a:rPr lang="en-GB" dirty="0" smtClean="0"/>
                        <a:t>) datasets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Larger datasets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25955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Data reduction mathematically simple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Data reduction mathematically often more complex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4763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smtClean="0"/>
                        <a:t>2D</a:t>
                      </a:r>
                      <a:r>
                        <a:rPr lang="en-GB" baseline="0" dirty="0" smtClean="0"/>
                        <a:t> Workspaces – lots of them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MD Workspaces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76506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022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725" y="589771"/>
            <a:ext cx="3550701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What is needed?</a:t>
            </a:r>
            <a:br>
              <a:rPr lang="en-GB" b="1" dirty="0" smtClean="0"/>
            </a:br>
            <a:endParaRPr lang="en-GB" sz="1050" b="1" dirty="0" smtClean="0"/>
          </a:p>
          <a:p>
            <a:pPr marL="285750" indent="-285750">
              <a:buFontTx/>
              <a:buChar char="-"/>
            </a:pPr>
            <a:r>
              <a:rPr lang="en-GB" dirty="0" smtClean="0"/>
              <a:t>In broad terms:</a:t>
            </a:r>
          </a:p>
          <a:p>
            <a:pPr marL="742950" lvl="1" indent="-285750">
              <a:buFontTx/>
              <a:buChar char="-"/>
            </a:pPr>
            <a:r>
              <a:rPr lang="en-GB" dirty="0" smtClean="0"/>
              <a:t>Some corrections</a:t>
            </a:r>
          </a:p>
          <a:p>
            <a:pPr marL="742950" lvl="1" indent="-285750">
              <a:buFontTx/>
              <a:buChar char="-"/>
            </a:pPr>
            <a:r>
              <a:rPr lang="en-GB" dirty="0" smtClean="0"/>
              <a:t>Some unit conversions</a:t>
            </a:r>
            <a:br>
              <a:rPr lang="en-GB" dirty="0" smtClean="0"/>
            </a:br>
            <a:endParaRPr lang="en-GB" sz="1050" dirty="0" smtClean="0"/>
          </a:p>
          <a:p>
            <a:pPr marL="742950" lvl="1" indent="-285750">
              <a:buFontTx/>
              <a:buChar char="-"/>
            </a:pPr>
            <a:r>
              <a:rPr lang="en-GB" b="1" dirty="0" smtClean="0"/>
              <a:t>Ease of use </a:t>
            </a:r>
            <a:r>
              <a:rPr lang="en-GB" dirty="0" smtClean="0"/>
              <a:t>/ </a:t>
            </a:r>
            <a:r>
              <a:rPr lang="en-GB" dirty="0" err="1" smtClean="0"/>
              <a:t>AutoProcess</a:t>
            </a:r>
            <a:r>
              <a:rPr lang="en-GB" dirty="0" smtClean="0"/>
              <a:t>® </a:t>
            </a:r>
          </a:p>
          <a:p>
            <a:pPr lvl="1"/>
            <a:endParaRPr lang="en-GB" dirty="0"/>
          </a:p>
          <a:p>
            <a:pPr marL="285750" indent="-285750">
              <a:buFontTx/>
              <a:buChar char="-"/>
            </a:pPr>
            <a:r>
              <a:rPr lang="en-GB" b="1" dirty="0" smtClean="0"/>
              <a:t>In detail:</a:t>
            </a:r>
            <a:endParaRPr lang="en-GB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518" y="2400310"/>
            <a:ext cx="7201420" cy="4156318"/>
          </a:xfrm>
          <a:prstGeom prst="rect">
            <a:avLst/>
          </a:prstGeom>
        </p:spPr>
      </p:pic>
      <p:sp>
        <p:nvSpPr>
          <p:cNvPr id="10" name="Right Brace 9"/>
          <p:cNvSpPr/>
          <p:nvPr/>
        </p:nvSpPr>
        <p:spPr>
          <a:xfrm>
            <a:off x="4146488" y="1345540"/>
            <a:ext cx="244443" cy="496813"/>
          </a:xfrm>
          <a:prstGeom prst="rightBrace">
            <a:avLst>
              <a:gd name="adj1" fmla="val 49035"/>
              <a:gd name="adj2" fmla="val 50689"/>
            </a:avLst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4588528" y="1409280"/>
            <a:ext cx="14260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Flowchart</a:t>
            </a:r>
          </a:p>
          <a:p>
            <a:endParaRPr lang="en-GB" sz="2400" dirty="0"/>
          </a:p>
          <a:p>
            <a:r>
              <a:rPr lang="en-GB" dirty="0" smtClean="0"/>
              <a:t>GUI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Reflectivity Data Reduction</a:t>
            </a:r>
            <a:endParaRPr lang="en-GB" sz="32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702" t="11705" r="45614" b="2197"/>
          <a:stretch/>
        </p:blipFill>
        <p:spPr>
          <a:xfrm>
            <a:off x="4519203" y="1803961"/>
            <a:ext cx="4168883" cy="445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Progress to Date</a:t>
            </a:r>
            <a:endParaRPr lang="en-GB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464414" y="978193"/>
            <a:ext cx="6540333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1600" dirty="0" smtClean="0"/>
              <a:t>Have started talking in more detail (scientists and developers)</a:t>
            </a:r>
          </a:p>
          <a:p>
            <a:pPr marL="285750" indent="-285750">
              <a:buFontTx/>
              <a:buChar char="-"/>
            </a:pPr>
            <a:r>
              <a:rPr lang="en-GB" sz="1600" dirty="0" smtClean="0"/>
              <a:t>Have largely agreed on correction types </a:t>
            </a:r>
            <a:br>
              <a:rPr lang="en-GB" sz="1600" dirty="0" smtClean="0"/>
            </a:br>
            <a:r>
              <a:rPr lang="en-GB" sz="1600" dirty="0" smtClean="0"/>
              <a:t>(transmission, polarisation, flood, background etc.)</a:t>
            </a:r>
          </a:p>
          <a:p>
            <a:pPr marL="285750" indent="-285750">
              <a:buFontTx/>
              <a:buChar char="-"/>
            </a:pPr>
            <a:endParaRPr lang="en-GB" sz="1600" dirty="0" smtClean="0"/>
          </a:p>
          <a:p>
            <a:pPr marL="285750" indent="-285750">
              <a:buFontTx/>
              <a:buChar char="-"/>
            </a:pPr>
            <a:r>
              <a:rPr lang="en-GB" sz="1600" dirty="0" smtClean="0"/>
              <a:t>Using </a:t>
            </a:r>
            <a:r>
              <a:rPr lang="en-GB" sz="1600" dirty="0"/>
              <a:t>some common </a:t>
            </a:r>
            <a:r>
              <a:rPr lang="en-GB" sz="1600" dirty="0" smtClean="0"/>
              <a:t>algorithms:</a:t>
            </a:r>
          </a:p>
          <a:p>
            <a:pPr marL="742950" lvl="1" indent="-285750">
              <a:buFontTx/>
              <a:buChar char="-"/>
            </a:pPr>
            <a:r>
              <a:rPr lang="en-GB" sz="1600" b="1" dirty="0" smtClean="0"/>
              <a:t>5 ISIS reflectometers:</a:t>
            </a:r>
          </a:p>
          <a:p>
            <a:pPr marL="1200150" lvl="2" indent="-285750">
              <a:buFontTx/>
              <a:buChar char="-"/>
            </a:pPr>
            <a:r>
              <a:rPr lang="en-GB" sz="1600" dirty="0" err="1" smtClean="0"/>
              <a:t>ExtractPolarizationEfficiencies</a:t>
            </a:r>
            <a:r>
              <a:rPr lang="en-GB" sz="1600" dirty="0" smtClean="0"/>
              <a:t>, </a:t>
            </a:r>
            <a:r>
              <a:rPr lang="en-GB" sz="1600" dirty="0" err="1" smtClean="0"/>
              <a:t>CreatePolarizationEfficiencies</a:t>
            </a:r>
            <a:endParaRPr lang="en-GB" sz="1600" dirty="0"/>
          </a:p>
          <a:p>
            <a:pPr marL="1200150" lvl="2" indent="-285750">
              <a:buFontTx/>
              <a:buChar char="-"/>
            </a:pPr>
            <a:r>
              <a:rPr lang="en-GB" sz="1600" dirty="0" err="1"/>
              <a:t>PolarizationEfficiencyCor</a:t>
            </a:r>
            <a:endParaRPr lang="en-GB" sz="1600" dirty="0"/>
          </a:p>
          <a:p>
            <a:pPr marL="1200150" lvl="2" indent="-285750">
              <a:buFontTx/>
              <a:buChar char="-"/>
            </a:pPr>
            <a:r>
              <a:rPr lang="en-GB" sz="1600" dirty="0" err="1" smtClean="0"/>
              <a:t>PolynomialCorrection</a:t>
            </a:r>
            <a:r>
              <a:rPr lang="en-GB" sz="1600" dirty="0"/>
              <a:t>, Exponential </a:t>
            </a:r>
            <a:r>
              <a:rPr lang="en-GB" sz="1600" dirty="0" smtClean="0"/>
              <a:t>correction</a:t>
            </a:r>
            <a:endParaRPr lang="en-GB" sz="1600" dirty="0"/>
          </a:p>
          <a:p>
            <a:pPr marL="1200150" lvl="2" indent="-285750">
              <a:buFontTx/>
              <a:buChar char="-"/>
            </a:pPr>
            <a:r>
              <a:rPr lang="en-GB" sz="1600" dirty="0" err="1"/>
              <a:t>CalculateFlatBackground</a:t>
            </a:r>
            <a:endParaRPr lang="en-GB" sz="1600" dirty="0"/>
          </a:p>
          <a:p>
            <a:pPr marL="1200150" lvl="2" indent="-285750">
              <a:buFontTx/>
              <a:buChar char="-"/>
            </a:pPr>
            <a:r>
              <a:rPr lang="en-GB" sz="1600" dirty="0" err="1"/>
              <a:t>GroupDetectors</a:t>
            </a:r>
            <a:r>
              <a:rPr lang="en-GB" sz="1600" dirty="0"/>
              <a:t> (to sum in lambda)</a:t>
            </a:r>
          </a:p>
          <a:p>
            <a:pPr marL="1200150" lvl="2" indent="-285750">
              <a:buFontTx/>
              <a:buChar char="-"/>
            </a:pPr>
            <a:r>
              <a:rPr lang="en-GB" sz="1600" dirty="0" err="1"/>
              <a:t>CreateFloodWorkspace</a:t>
            </a:r>
            <a:endParaRPr lang="en-GB" sz="1600" dirty="0"/>
          </a:p>
          <a:p>
            <a:pPr marL="1200150" lvl="2" indent="-285750">
              <a:buFontTx/>
              <a:buChar char="-"/>
            </a:pPr>
            <a:r>
              <a:rPr lang="en-GB" sz="1600" dirty="0" err="1" smtClean="0"/>
              <a:t>ApplyFloodWorkspace</a:t>
            </a:r>
            <a:r>
              <a:rPr lang="en-GB" sz="1600" dirty="0" smtClean="0"/>
              <a:t/>
            </a:r>
            <a:br>
              <a:rPr lang="en-GB" sz="1600" dirty="0" smtClean="0"/>
            </a:br>
            <a:endParaRPr lang="en-GB" sz="1000" dirty="0" smtClean="0"/>
          </a:p>
          <a:p>
            <a:pPr marL="742950" lvl="1" indent="-285750">
              <a:buFontTx/>
              <a:buChar char="-"/>
            </a:pPr>
            <a:r>
              <a:rPr lang="en-GB" sz="1600" b="1" dirty="0" smtClean="0"/>
              <a:t>ISIS, SNS, ILL:</a:t>
            </a:r>
            <a:endParaRPr lang="en-GB" sz="1600" b="1" dirty="0"/>
          </a:p>
          <a:p>
            <a:pPr marL="1200150" lvl="2" indent="-285750">
              <a:buFontTx/>
              <a:buChar char="-"/>
            </a:pPr>
            <a:r>
              <a:rPr lang="en-GB" sz="1600" dirty="0"/>
              <a:t>Stitch1DMany</a:t>
            </a:r>
          </a:p>
          <a:p>
            <a:pPr marL="1200150" lvl="2" indent="-285750">
              <a:buFontTx/>
              <a:buChar char="-"/>
            </a:pPr>
            <a:r>
              <a:rPr lang="en-GB" sz="1600" dirty="0" err="1"/>
              <a:t>SaveReflectometryAscii</a:t>
            </a:r>
            <a:endParaRPr lang="en-GB" sz="1600" dirty="0"/>
          </a:p>
          <a:p>
            <a:pPr marL="1200150" lvl="2" indent="-285750">
              <a:buFontTx/>
              <a:buChar char="-"/>
            </a:pPr>
            <a:r>
              <a:rPr lang="en-GB" sz="1600" dirty="0" err="1" smtClean="0"/>
              <a:t>PolarizationEfficiencyCor</a:t>
            </a:r>
            <a:endParaRPr lang="en-GB" sz="1600" dirty="0" smtClean="0"/>
          </a:p>
          <a:p>
            <a:pPr marL="1200150" lvl="2" indent="-285750">
              <a:buFontTx/>
              <a:buChar char="-"/>
            </a:pPr>
            <a:r>
              <a:rPr lang="en-GB" sz="1600" dirty="0" err="1" smtClean="0"/>
              <a:t>GravityCorretion</a:t>
            </a:r>
            <a:r>
              <a:rPr lang="en-GB" sz="1600" dirty="0" smtClean="0"/>
              <a:t> (in progress)</a:t>
            </a:r>
          </a:p>
          <a:p>
            <a:pPr marL="1200150" lvl="2" indent="-285750">
              <a:buFontTx/>
              <a:buChar char="-"/>
            </a:pPr>
            <a:endParaRPr lang="en-GB" sz="1600" dirty="0" smtClean="0"/>
          </a:p>
          <a:p>
            <a:pPr marL="285750" indent="-285750">
              <a:buFontTx/>
              <a:buChar char="-"/>
            </a:pPr>
            <a:endParaRPr lang="en-GB" sz="1600" dirty="0" smtClean="0"/>
          </a:p>
          <a:p>
            <a:pPr marL="285750" indent="-285750">
              <a:buFontTx/>
              <a:buChar char="-"/>
            </a:pPr>
            <a:endParaRPr lang="en-GB" sz="1600" dirty="0" smtClean="0"/>
          </a:p>
          <a:p>
            <a:pPr marL="285750" indent="-285750">
              <a:buFontTx/>
              <a:buChar char="-"/>
            </a:pPr>
            <a:endParaRPr lang="en-GB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69595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Problems…?</a:t>
            </a:r>
            <a:endParaRPr lang="en-GB" sz="320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44" y="632945"/>
            <a:ext cx="6676231" cy="5871057"/>
          </a:xfrm>
          <a:prstGeom prst="rect">
            <a:avLst/>
          </a:prstGeom>
        </p:spPr>
      </p:pic>
      <p:pic>
        <p:nvPicPr>
          <p:cNvPr id="1026" name="Picture 2" descr="https://www.mantidproject.org/images/c/c0/REFLReduct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702" y="925704"/>
            <a:ext cx="5898045" cy="5715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682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Proliferation of Algorithms</a:t>
            </a:r>
            <a:endParaRPr lang="en-GB" sz="32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959861"/>
              </p:ext>
            </p:extLst>
          </p:nvPr>
        </p:nvGraphicFramePr>
        <p:xfrm>
          <a:off x="1017588" y="826770"/>
          <a:ext cx="7650162" cy="4754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5081">
                  <a:extLst>
                    <a:ext uri="{9D8B030D-6E8A-4147-A177-3AD203B41FA5}">
                      <a16:colId xmlns:a16="http://schemas.microsoft.com/office/drawing/2014/main" xmlns="" val="876441808"/>
                    </a:ext>
                  </a:extLst>
                </a:gridCol>
                <a:gridCol w="3825081">
                  <a:extLst>
                    <a:ext uri="{9D8B030D-6E8A-4147-A177-3AD203B41FA5}">
                      <a16:colId xmlns:a16="http://schemas.microsoft.com/office/drawing/2014/main" xmlns="" val="307165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dirty="0" smtClean="0"/>
                        <a:t>C</a:t>
                      </a:r>
                      <a:endParaRPr lang="en-GB" sz="1800" b="1" dirty="0" smtClean="0">
                        <a:hlinkClick r:id="rId2"/>
                      </a:endParaRPr>
                    </a:p>
                    <a:p>
                      <a:r>
                        <a:rPr lang="en-GB" sz="1800" dirty="0" err="1" smtClean="0">
                          <a:hlinkClick r:id="rId2"/>
                        </a:rPr>
                        <a:t>ConvertToReflectometryQ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3"/>
                        </a:rPr>
                        <a:t>CreatePolarizationEfficiencies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4"/>
                        </a:rPr>
                        <a:t>CreateTransmissionWorkspace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F</a:t>
                      </a:r>
                    </a:p>
                    <a:p>
                      <a:r>
                        <a:rPr lang="en-GB" sz="1800" dirty="0" err="1" smtClean="0">
                          <a:hlinkClick r:id="rId5"/>
                        </a:rPr>
                        <a:t>FindReflectometryLines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I</a:t>
                      </a:r>
                    </a:p>
                    <a:p>
                      <a:r>
                        <a:rPr lang="en-GB" sz="1800" dirty="0" smtClean="0">
                          <a:hlinkClick r:id="rId6"/>
                        </a:rPr>
                        <a:t>ISIS Reflectometry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J</a:t>
                      </a:r>
                    </a:p>
                    <a:p>
                      <a:r>
                        <a:rPr lang="en-GB" sz="1800" dirty="0" err="1" smtClean="0">
                          <a:hlinkClick r:id="rId7"/>
                        </a:rPr>
                        <a:t>JoinISISPolarizationEfficiencies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L</a:t>
                      </a:r>
                    </a:p>
                    <a:p>
                      <a:r>
                        <a:rPr lang="en-GB" sz="1800" dirty="0" err="1" smtClean="0">
                          <a:hlinkClick r:id="rId8"/>
                        </a:rPr>
                        <a:t>LoadISISPolarizationEfficiencies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P</a:t>
                      </a:r>
                    </a:p>
                    <a:p>
                      <a:r>
                        <a:rPr lang="en-GB" sz="1800" dirty="0" err="1" smtClean="0">
                          <a:hlinkClick r:id="rId9"/>
                        </a:rPr>
                        <a:t>PolarizationCorrectionFredrikze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0"/>
                        </a:rPr>
                        <a:t>PolarizationCorrectionWildes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1"/>
                        </a:rPr>
                        <a:t>PolarizationEfficiencyCor</a:t>
                      </a:r>
                      <a:endParaRPr lang="en-GB" sz="1800" dirty="0" smtClean="0"/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dirty="0" smtClean="0"/>
                        <a:t>R</a:t>
                      </a:r>
                    </a:p>
                    <a:p>
                      <a:r>
                        <a:rPr lang="en-GB" sz="1800" dirty="0" err="1" smtClean="0">
                          <a:hlinkClick r:id="rId12"/>
                        </a:rPr>
                        <a:t>ReflectometryBackgroundSubtraction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3"/>
                        </a:rPr>
                        <a:t>ReflectometryBeamStatistics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4"/>
                        </a:rPr>
                        <a:t>ReflectometryMomentumTransfer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5"/>
                        </a:rPr>
                        <a:t>ReflectometryReductionOne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6"/>
                        </a:rPr>
                        <a:t>ReflectometryReductionOneLiveData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R</a:t>
                      </a:r>
                    </a:p>
                    <a:p>
                      <a:r>
                        <a:rPr lang="en-GB" sz="1800" dirty="0" err="1" smtClean="0">
                          <a:hlinkClick r:id="rId17"/>
                        </a:rPr>
                        <a:t>ReflectometrySliceEventWorkspace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18"/>
                        </a:rPr>
                        <a:t>ReflectometrySumInQ</a:t>
                      </a:r>
                      <a:endParaRPr lang="en-GB" sz="1800" dirty="0" smtClean="0"/>
                    </a:p>
                    <a:p>
                      <a:r>
                        <a:rPr lang="en-GB" sz="1800" b="1" dirty="0" smtClean="0"/>
                        <a:t>S</a:t>
                      </a:r>
                    </a:p>
                    <a:p>
                      <a:r>
                        <a:rPr lang="en-GB" sz="1800" dirty="0" err="1" smtClean="0">
                          <a:hlinkClick r:id="rId19"/>
                        </a:rPr>
                        <a:t>SaveReflectometryAscii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20"/>
                        </a:rPr>
                        <a:t>SpecularReflectionCalculateTheta</a:t>
                      </a:r>
                      <a:endParaRPr lang="en-GB" sz="1800" dirty="0" smtClean="0"/>
                    </a:p>
                    <a:p>
                      <a:r>
                        <a:rPr lang="en-GB" sz="1800" dirty="0" err="1" smtClean="0">
                          <a:hlinkClick r:id="rId21"/>
                        </a:rPr>
                        <a:t>SpecularReflectionPositionCorrect</a:t>
                      </a:r>
                      <a:endParaRPr lang="en-GB" sz="1800" dirty="0" smtClean="0"/>
                    </a:p>
                    <a:p>
                      <a:r>
                        <a:rPr lang="en-GB" sz="1800" dirty="0" smtClean="0">
                          <a:hlinkClick r:id="rId22"/>
                        </a:rPr>
                        <a:t>Stitch1D</a:t>
                      </a:r>
                      <a:endParaRPr lang="en-GB" sz="1800" dirty="0" smtClean="0"/>
                    </a:p>
                    <a:p>
                      <a:r>
                        <a:rPr lang="en-GB" sz="1800" dirty="0" smtClean="0">
                          <a:hlinkClick r:id="rId23"/>
                        </a:rPr>
                        <a:t>Stitch1DMany</a:t>
                      </a:r>
                      <a:endParaRPr lang="en-GB" sz="1600" dirty="0" smtClean="0"/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23422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29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410094"/>
              </p:ext>
            </p:extLst>
          </p:nvPr>
        </p:nvGraphicFramePr>
        <p:xfrm>
          <a:off x="1017588" y="826770"/>
          <a:ext cx="7650162" cy="5303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25081">
                  <a:extLst>
                    <a:ext uri="{9D8B030D-6E8A-4147-A177-3AD203B41FA5}">
                      <a16:colId xmlns:a16="http://schemas.microsoft.com/office/drawing/2014/main" xmlns="" val="876441808"/>
                    </a:ext>
                  </a:extLst>
                </a:gridCol>
                <a:gridCol w="3825081">
                  <a:extLst>
                    <a:ext uri="{9D8B030D-6E8A-4147-A177-3AD203B41FA5}">
                      <a16:colId xmlns:a16="http://schemas.microsoft.com/office/drawing/2014/main" xmlns="" val="30716520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SNS</a:t>
                      </a:r>
                    </a:p>
                    <a:p>
                      <a:endParaRPr lang="en-GB" sz="1800" b="1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"/>
                        </a:rPr>
                        <a:t>LRAutoReduction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3"/>
                        </a:rPr>
                        <a:t>LRDirectBeamSort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4"/>
                        </a:rPr>
                        <a:t>LRPeakSelection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5"/>
                        </a:rPr>
                        <a:t>LRPrimaryFraction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6"/>
                        </a:rPr>
                        <a:t>LRReflectivityOutput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7"/>
                        </a:rPr>
                        <a:t>LRScalingFactors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8"/>
                        </a:rPr>
                        <a:t>LRSubtractAverageBackground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9"/>
                        </a:rPr>
                        <a:t>LiquidsReflectometryReduction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0"/>
                        </a:rPr>
                        <a:t>MRFilterCrossSections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1"/>
                        </a:rPr>
                        <a:t>MRGetTheta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2"/>
                        </a:rPr>
                        <a:t>MRInspectData</a:t>
                      </a:r>
                      <a:endParaRPr lang="en-GB" sz="1800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</a:t>
                      </a:r>
                    </a:p>
                    <a:p>
                      <a:endParaRPr lang="en-GB" sz="1800" b="1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3"/>
                        </a:rPr>
                        <a:t>FindReflectometryLines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4"/>
                        </a:rPr>
                        <a:t>LoadILLPolarizationFactors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5"/>
                        </a:rPr>
                        <a:t>LoadILLReflectometry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6"/>
                        </a:rPr>
                        <a:t>ReflectometryBeamStatistics</a:t>
                      </a:r>
                      <a:endParaRPr lang="en-GB" sz="1800" b="1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7"/>
                        </a:rPr>
                        <a:t>ReflectometryILLConvertToQ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8"/>
                        </a:rPr>
                        <a:t>ReflectometryILLPolarizationCor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19"/>
                        </a:rPr>
                        <a:t>ReflectometryILLPreprocess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0"/>
                        </a:rPr>
                        <a:t>ReflectometryILLSumForeground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1"/>
                        </a:rPr>
                        <a:t>ReflectometryMomentumTransfer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2"/>
                        </a:rPr>
                        <a:t>ReflectometrySumInQ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GB" sz="1800" b="1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</a:p>
                    <a:p>
                      <a:r>
                        <a:rPr lang="en-GB" sz="1800" b="0" i="0" u="none" strike="noStrike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hlinkClick r:id="rId23"/>
                        </a:rPr>
                        <a:t>SaveReflectometryAscii</a:t>
                      </a:r>
                      <a:endParaRPr lang="en-GB" sz="1800" b="0" i="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2342272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Proliferation of Algorithms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47764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Other Issues</a:t>
            </a:r>
            <a:endParaRPr lang="en-GB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46825"/>
            <a:ext cx="8215988" cy="4092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04875" y="1109430"/>
            <a:ext cx="46101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2400" dirty="0" smtClean="0"/>
              <a:t>Problems with </a:t>
            </a:r>
            <a:r>
              <a:rPr lang="en-GB" sz="2400" dirty="0"/>
              <a:t>IDFs </a:t>
            </a:r>
            <a:r>
              <a:rPr lang="en-GB" sz="2400" dirty="0" smtClean="0"/>
              <a:t/>
            </a:r>
            <a:br>
              <a:rPr lang="en-GB" sz="2400" dirty="0" smtClean="0"/>
            </a:br>
            <a:r>
              <a:rPr lang="en-GB" sz="2400" dirty="0" smtClean="0"/>
              <a:t>(</a:t>
            </a:r>
            <a:r>
              <a:rPr lang="en-GB" sz="2400" dirty="0"/>
              <a:t>beam path, detector geometry)</a:t>
            </a:r>
            <a:br>
              <a:rPr lang="en-GB" sz="2400" dirty="0"/>
            </a:br>
            <a:r>
              <a:rPr lang="en-GB" sz="2400" dirty="0" smtClean="0"/>
              <a:t/>
            </a:r>
            <a:br>
              <a:rPr lang="en-GB" sz="2400" dirty="0" smtClean="0"/>
            </a:br>
            <a:endParaRPr lang="en-GB" sz="2400" dirty="0" smtClean="0"/>
          </a:p>
          <a:p>
            <a:pPr marL="285750" indent="-285750">
              <a:buFontTx/>
              <a:buChar char="-"/>
            </a:pPr>
            <a:r>
              <a:rPr lang="en-GB" sz="2400" dirty="0" smtClean="0"/>
              <a:t>Geometry/Source differences</a:t>
            </a:r>
            <a:br>
              <a:rPr lang="en-GB" sz="2400" dirty="0" smtClean="0"/>
            </a:br>
            <a:endParaRPr lang="en-GB" sz="2400" dirty="0" smtClean="0"/>
          </a:p>
          <a:p>
            <a:pPr marL="285750" indent="-285750">
              <a:buFontTx/>
              <a:buChar char="-"/>
            </a:pPr>
            <a:r>
              <a:rPr lang="en-GB" sz="2400" dirty="0" smtClean="0"/>
              <a:t>System tests</a:t>
            </a:r>
          </a:p>
          <a:p>
            <a:pPr marL="285750" indent="-285750">
              <a:buFontTx/>
              <a:buChar char="-"/>
            </a:pPr>
            <a:endParaRPr lang="en-GB" sz="2400" dirty="0" smtClean="0"/>
          </a:p>
          <a:p>
            <a:pPr marL="285750" indent="-285750">
              <a:buFontTx/>
              <a:buChar char="-"/>
            </a:pPr>
            <a:r>
              <a:rPr lang="en-GB" sz="2400" dirty="0" smtClean="0"/>
              <a:t>Validation</a:t>
            </a:r>
            <a:br>
              <a:rPr lang="en-GB" sz="2400" dirty="0" smtClean="0"/>
            </a:br>
            <a:endParaRPr lang="en-GB" sz="2400" dirty="0" smtClean="0"/>
          </a:p>
          <a:p>
            <a:pPr marL="285750" indent="-285750">
              <a:buFontTx/>
              <a:buChar char="-"/>
            </a:pPr>
            <a:r>
              <a:rPr lang="en-GB" sz="2400" dirty="0" smtClean="0"/>
              <a:t>Individual preferences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27111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7.40741E-7 L 0.21233 -0.27523 " pathEditMode="fixed" rAng="0" ptsTypes="AA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08" y="-1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Conclusion and Outlook</a:t>
            </a:r>
            <a:endParaRPr lang="en-GB" sz="3200" b="1" dirty="0"/>
          </a:p>
        </p:txBody>
      </p:sp>
      <p:sp>
        <p:nvSpPr>
          <p:cNvPr id="5" name="Rectangle 4"/>
          <p:cNvSpPr/>
          <p:nvPr/>
        </p:nvSpPr>
        <p:spPr>
          <a:xfrm>
            <a:off x="2286000" y="464418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181818"/>
                </a:solidFill>
                <a:latin typeface="Merriweather"/>
              </a:rPr>
              <a:t>“The definition of genius is taking the complex and making it simple</a:t>
            </a:r>
            <a:r>
              <a:rPr lang="en-GB" dirty="0" smtClean="0">
                <a:solidFill>
                  <a:srgbClr val="181818"/>
                </a:solidFill>
                <a:latin typeface="Merriweather"/>
              </a:rPr>
              <a:t>.” - </a:t>
            </a:r>
            <a:r>
              <a:rPr lang="en-GB" b="1" dirty="0" smtClean="0">
                <a:solidFill>
                  <a:srgbClr val="181818"/>
                </a:solidFill>
                <a:latin typeface="Merriweather"/>
              </a:rPr>
              <a:t>Einstein</a:t>
            </a:r>
            <a:endParaRPr lang="en-GB" b="1" i="0" dirty="0">
              <a:solidFill>
                <a:srgbClr val="181818"/>
              </a:solidFill>
              <a:effectLst/>
              <a:latin typeface="Merriweath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51068" y="968188"/>
            <a:ext cx="7272170" cy="315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We have made a start: 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5 ISIS reflectometers use same code (sort of)</a:t>
            </a:r>
            <a:endParaRPr lang="en-GB" dirty="0"/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GB" dirty="0"/>
              <a:t>a</a:t>
            </a:r>
            <a:r>
              <a:rPr lang="en-GB" dirty="0" smtClean="0"/>
              <a:t>greed (sort of) on building blocks for reduction (ISIS, ILL, SNS, ESS?)</a:t>
            </a:r>
            <a:br>
              <a:rPr lang="en-GB" dirty="0" smtClean="0"/>
            </a:br>
            <a:endParaRPr lang="en-GB" sz="105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We are still diverging</a:t>
            </a:r>
            <a:br>
              <a:rPr lang="en-GB" dirty="0" smtClean="0"/>
            </a:br>
            <a:endParaRPr lang="en-GB" sz="105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Can we do more (e.g. more specific/unique algorithms)?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Should we do more?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91317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Acknowledgements</a:t>
            </a:r>
            <a:endParaRPr lang="en-GB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17971" y="809468"/>
            <a:ext cx="7211232" cy="5616922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GB" b="1" u="sng" dirty="0" err="1" smtClean="0"/>
              <a:t>Mantid</a:t>
            </a:r>
            <a:r>
              <a:rPr lang="en-GB" b="1" u="sng" dirty="0" smtClean="0"/>
              <a:t> Team</a:t>
            </a:r>
            <a:endParaRPr lang="en-GB" b="1" dirty="0" smtClean="0"/>
          </a:p>
          <a:p>
            <a:r>
              <a:rPr lang="en-GB" dirty="0" smtClean="0"/>
              <a:t>Owen Arnold</a:t>
            </a:r>
          </a:p>
          <a:p>
            <a:r>
              <a:rPr lang="en-GB" dirty="0" smtClean="0"/>
              <a:t>Raquel Alvarez-</a:t>
            </a:r>
            <a:r>
              <a:rPr lang="en-GB" dirty="0" err="1"/>
              <a:t>B</a:t>
            </a:r>
            <a:r>
              <a:rPr lang="en-GB" dirty="0" err="1" smtClean="0"/>
              <a:t>anos</a:t>
            </a:r>
            <a:endParaRPr lang="en-GB" dirty="0" smtClean="0"/>
          </a:p>
          <a:p>
            <a:r>
              <a:rPr lang="en-GB" dirty="0"/>
              <a:t>Ed Brown</a:t>
            </a:r>
          </a:p>
          <a:p>
            <a:r>
              <a:rPr lang="en-GB" dirty="0"/>
              <a:t>Mathieu </a:t>
            </a:r>
            <a:r>
              <a:rPr lang="en-GB" dirty="0" err="1"/>
              <a:t>Doucet</a:t>
            </a:r>
            <a:endParaRPr lang="en-GB" dirty="0"/>
          </a:p>
          <a:p>
            <a:r>
              <a:rPr lang="en-GB" dirty="0" smtClean="0"/>
              <a:t>Gemma Guest</a:t>
            </a:r>
          </a:p>
          <a:p>
            <a:r>
              <a:rPr lang="en-GB" dirty="0"/>
              <a:t>Sam Jones</a:t>
            </a:r>
          </a:p>
          <a:p>
            <a:r>
              <a:rPr lang="en-GB" dirty="0" err="1" smtClean="0"/>
              <a:t>Verena</a:t>
            </a:r>
            <a:r>
              <a:rPr lang="en-GB" dirty="0" smtClean="0"/>
              <a:t> </a:t>
            </a:r>
            <a:r>
              <a:rPr lang="en-GB" dirty="0" err="1"/>
              <a:t>Reimund</a:t>
            </a:r>
            <a:endParaRPr lang="en-GB" dirty="0"/>
          </a:p>
          <a:p>
            <a:r>
              <a:rPr lang="en-GB" dirty="0" smtClean="0"/>
              <a:t>Alice Russell</a:t>
            </a:r>
          </a:p>
          <a:p>
            <a:r>
              <a:rPr lang="en-GB" dirty="0"/>
              <a:t>Antti </a:t>
            </a:r>
            <a:r>
              <a:rPr lang="en-GB" dirty="0" err="1"/>
              <a:t>Soininen</a:t>
            </a:r>
            <a:endParaRPr lang="en-GB" dirty="0"/>
          </a:p>
          <a:p>
            <a:r>
              <a:rPr lang="en-GB" dirty="0" smtClean="0"/>
              <a:t>Roman </a:t>
            </a:r>
            <a:r>
              <a:rPr lang="en-GB" dirty="0" err="1"/>
              <a:t>Tolchenov</a:t>
            </a:r>
            <a:endParaRPr lang="en-GB" dirty="0"/>
          </a:p>
          <a:p>
            <a:endParaRPr lang="en-GB" sz="2800" dirty="0" smtClean="0"/>
          </a:p>
          <a:p>
            <a:pPr>
              <a:spcAft>
                <a:spcPts val="1000"/>
              </a:spcAft>
            </a:pPr>
            <a:r>
              <a:rPr lang="en-GB" b="1" u="sng" dirty="0" smtClean="0"/>
              <a:t>ILL</a:t>
            </a:r>
          </a:p>
          <a:p>
            <a:r>
              <a:rPr lang="en-GB" dirty="0" smtClean="0"/>
              <a:t>Philip </a:t>
            </a:r>
            <a:r>
              <a:rPr lang="en-GB" dirty="0" err="1" smtClean="0"/>
              <a:t>Gutfreund</a:t>
            </a:r>
            <a:endParaRPr lang="en-GB" dirty="0" smtClean="0"/>
          </a:p>
          <a:p>
            <a:r>
              <a:rPr lang="en-GB" dirty="0" smtClean="0"/>
              <a:t>Thomas </a:t>
            </a:r>
            <a:r>
              <a:rPr lang="en-GB" dirty="0" err="1" smtClean="0"/>
              <a:t>Saerbeck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/>
          </a:p>
          <a:p>
            <a:pPr>
              <a:spcAft>
                <a:spcPts val="1000"/>
              </a:spcAft>
            </a:pPr>
            <a:r>
              <a:rPr lang="en-GB" b="1" u="sng" dirty="0" smtClean="0"/>
              <a:t>SNS</a:t>
            </a:r>
          </a:p>
          <a:p>
            <a:r>
              <a:rPr lang="en-GB" dirty="0" smtClean="0"/>
              <a:t>John </a:t>
            </a:r>
            <a:r>
              <a:rPr lang="en-GB" dirty="0" err="1" smtClean="0"/>
              <a:t>Ankner</a:t>
            </a:r>
            <a:endParaRPr lang="en-GB" dirty="0" smtClean="0"/>
          </a:p>
          <a:p>
            <a:r>
              <a:rPr lang="en-GB" dirty="0" smtClean="0"/>
              <a:t>Jim Browning</a:t>
            </a:r>
          </a:p>
          <a:p>
            <a:r>
              <a:rPr lang="en-GB" dirty="0" smtClean="0"/>
              <a:t>Tim Charlton</a:t>
            </a:r>
          </a:p>
          <a:p>
            <a:r>
              <a:rPr lang="en-GB" dirty="0" err="1"/>
              <a:t>Artur</a:t>
            </a:r>
            <a:r>
              <a:rPr lang="en-GB" dirty="0"/>
              <a:t> </a:t>
            </a:r>
            <a:r>
              <a:rPr lang="en-GB" dirty="0" err="1"/>
              <a:t>Glavic</a:t>
            </a:r>
            <a:r>
              <a:rPr lang="en-GB" dirty="0"/>
              <a:t> (PSI)</a:t>
            </a:r>
          </a:p>
          <a:p>
            <a:r>
              <a:rPr lang="en-GB" dirty="0" smtClean="0"/>
              <a:t>Valeria </a:t>
            </a:r>
            <a:r>
              <a:rPr lang="en-GB" dirty="0" err="1" smtClean="0"/>
              <a:t>Lauter</a:t>
            </a:r>
            <a:endParaRPr lang="en-GB" dirty="0" smtClean="0"/>
          </a:p>
          <a:p>
            <a:endParaRPr lang="en-GB" dirty="0" smtClean="0"/>
          </a:p>
          <a:p>
            <a:pPr>
              <a:spcAft>
                <a:spcPts val="1000"/>
              </a:spcAft>
            </a:pPr>
            <a:r>
              <a:rPr lang="en-GB" b="1" u="sng" dirty="0" smtClean="0"/>
              <a:t>ESS</a:t>
            </a:r>
            <a:endParaRPr lang="en-GB" b="1" u="sng" dirty="0"/>
          </a:p>
          <a:p>
            <a:r>
              <a:rPr lang="en-GB" dirty="0" smtClean="0"/>
              <a:t>Simon </a:t>
            </a:r>
            <a:r>
              <a:rPr lang="en-GB" dirty="0" err="1" smtClean="0"/>
              <a:t>Heybrock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Thomas Holm Rod</a:t>
            </a:r>
          </a:p>
          <a:p>
            <a:r>
              <a:rPr lang="en-GB" dirty="0" smtClean="0"/>
              <a:t>Jon Taylor</a:t>
            </a:r>
          </a:p>
          <a:p>
            <a:endParaRPr lang="en-GB" dirty="0"/>
          </a:p>
          <a:p>
            <a:pPr>
              <a:spcAft>
                <a:spcPts val="1000"/>
              </a:spcAft>
            </a:pPr>
            <a:r>
              <a:rPr lang="en-GB" b="1" u="sng" dirty="0" smtClean="0"/>
              <a:t>ISIS</a:t>
            </a:r>
          </a:p>
          <a:p>
            <a:r>
              <a:rPr lang="en-GB" dirty="0" smtClean="0"/>
              <a:t>Andrew Caruana</a:t>
            </a:r>
          </a:p>
          <a:p>
            <a:r>
              <a:rPr lang="en-GB" dirty="0" smtClean="0"/>
              <a:t>Jos Cooper </a:t>
            </a:r>
          </a:p>
          <a:p>
            <a:r>
              <a:rPr lang="en-GB" dirty="0" smtClean="0"/>
              <a:t>Rob Dalgliesh</a:t>
            </a:r>
          </a:p>
          <a:p>
            <a:r>
              <a:rPr lang="en-GB" dirty="0" smtClean="0"/>
              <a:t>Christy Kinane</a:t>
            </a:r>
          </a:p>
          <a:p>
            <a:r>
              <a:rPr lang="en-GB" dirty="0" smtClean="0"/>
              <a:t>Nina-Juliane Steinke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69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Why?</a:t>
            </a:r>
            <a:endParaRPr lang="en-GB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53363" y="1456660"/>
            <a:ext cx="583727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Better use of resources (developers/scientists/software)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More thorough testing and validation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Faster bug finding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 smtClean="0"/>
              <a:t>Ease of use?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/>
              <a:t>Good for users  –  same experience at different facilities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818168" y="4072127"/>
            <a:ext cx="550766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Towards generalized data reduction on a chopper-based </a:t>
            </a: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time-of-flight </a:t>
            </a:r>
            <a:r>
              <a:rPr lang="en-GB" b="1" dirty="0"/>
              <a:t>neutron </a:t>
            </a:r>
            <a:r>
              <a:rPr lang="en-GB" b="1" dirty="0" smtClean="0"/>
              <a:t>reflectometer</a:t>
            </a:r>
          </a:p>
          <a:p>
            <a:pPr algn="r"/>
            <a:r>
              <a:rPr lang="en-GB" sz="800" b="1" dirty="0" smtClean="0"/>
              <a:t/>
            </a:r>
            <a:br>
              <a:rPr lang="en-GB" sz="800" b="1" dirty="0" smtClean="0"/>
            </a:br>
            <a:r>
              <a:rPr lang="en-GB" dirty="0" err="1" smtClean="0"/>
              <a:t>Gutfreund</a:t>
            </a:r>
            <a:r>
              <a:rPr lang="en-GB" dirty="0" smtClean="0"/>
              <a:t> </a:t>
            </a:r>
            <a:r>
              <a:rPr lang="en-GB" dirty="0"/>
              <a:t>et al</a:t>
            </a:r>
            <a:r>
              <a:rPr lang="en-GB" dirty="0" smtClean="0"/>
              <a:t>. </a:t>
            </a:r>
            <a:r>
              <a:rPr lang="en-GB" dirty="0"/>
              <a:t>(2018) J </a:t>
            </a:r>
            <a:r>
              <a:rPr lang="en-GB" dirty="0" err="1"/>
              <a:t>Appl</a:t>
            </a:r>
            <a:r>
              <a:rPr lang="en-GB" dirty="0"/>
              <a:t> </a:t>
            </a:r>
            <a:r>
              <a:rPr lang="en-GB" dirty="0" err="1"/>
              <a:t>Crystallogr</a:t>
            </a:r>
            <a:r>
              <a:rPr lang="en-GB" dirty="0" smtClean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40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1016794" y="2798587"/>
            <a:ext cx="7183437" cy="20100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800" dirty="0" smtClean="0">
                <a:latin typeface="Merriweather"/>
              </a:rPr>
              <a:t>“Abandon the urge to simplify everything, to look for formulas and easy answers, and to begin to think </a:t>
            </a:r>
            <a:r>
              <a:rPr lang="en-GB" sz="1800" dirty="0" err="1" smtClean="0">
                <a:latin typeface="Merriweather"/>
              </a:rPr>
              <a:t>multidimensionally</a:t>
            </a:r>
            <a:r>
              <a:rPr lang="en-GB" sz="1800" dirty="0" smtClean="0">
                <a:latin typeface="Merriweather"/>
              </a:rPr>
              <a:t>, to glory in the mystery and paradoxes of life, not to be dismayed by the multitude of causes and consequences that are inherent in each experience - to appreciate the fact that life is complex.”</a:t>
            </a:r>
          </a:p>
          <a:p>
            <a:pPr marL="0" indent="0">
              <a:buNone/>
            </a:pPr>
            <a:r>
              <a:rPr lang="en-GB" sz="1800" b="1" dirty="0" smtClean="0">
                <a:latin typeface="Merriweather"/>
              </a:rPr>
              <a:t>                                                              M. Scott Peck        </a:t>
            </a:r>
            <a:endParaRPr lang="en-GB" sz="1800" b="1" dirty="0">
              <a:latin typeface="Merriweather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93975" y="1264071"/>
            <a:ext cx="40290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181818"/>
                </a:solidFill>
                <a:latin typeface="Merriweather"/>
              </a:rPr>
              <a:t>“Life is really simple, but we insist on making it complicated</a:t>
            </a:r>
            <a:r>
              <a:rPr lang="en-GB" dirty="0" smtClean="0">
                <a:solidFill>
                  <a:srgbClr val="181818"/>
                </a:solidFill>
                <a:latin typeface="Merriweather"/>
              </a:rPr>
              <a:t>.”  </a:t>
            </a:r>
          </a:p>
          <a:p>
            <a:pPr algn="r"/>
            <a:r>
              <a:rPr lang="en-GB" b="1" dirty="0" smtClean="0">
                <a:solidFill>
                  <a:srgbClr val="333333"/>
                </a:solidFill>
                <a:latin typeface="Merriweather"/>
              </a:rPr>
              <a:t>Confucius</a:t>
            </a:r>
            <a:endParaRPr lang="en-GB" b="1" dirty="0"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4251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static5.olympus-lifescience.com/data/olympusmicro/primer/lightandcolor/images/reflectionsfigure1.jpg?rev=71F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52" y="1113183"/>
            <a:ext cx="4561025" cy="2885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78" t="31105" b="9410"/>
          <a:stretch/>
        </p:blipFill>
        <p:spPr>
          <a:xfrm>
            <a:off x="3898438" y="2196935"/>
            <a:ext cx="5101941" cy="3238500"/>
          </a:xfrm>
          <a:prstGeom prst="rect">
            <a:avLst/>
          </a:prstGeom>
        </p:spPr>
      </p:pic>
      <p:pic>
        <p:nvPicPr>
          <p:cNvPr id="3074" name="Picture 2" descr="Bildergebnis fÃ¼r soap film strip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092" y="4657781"/>
            <a:ext cx="2381250" cy="185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What is Reflectometry?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732605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1101286" y="986856"/>
            <a:ext cx="7054895" cy="5584141"/>
            <a:chOff x="1101286" y="986856"/>
            <a:chExt cx="7054895" cy="5584141"/>
          </a:xfrm>
        </p:grpSpPr>
        <p:pic>
          <p:nvPicPr>
            <p:cNvPr id="113" name="Picture 11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53"/>
            <a:stretch/>
          </p:blipFill>
          <p:spPr>
            <a:xfrm>
              <a:off x="1101286" y="986856"/>
              <a:ext cx="7054895" cy="5584141"/>
            </a:xfrm>
            <a:prstGeom prst="rect">
              <a:avLst/>
            </a:prstGeom>
          </p:spPr>
        </p:pic>
        <p:sp>
          <p:nvSpPr>
            <p:cNvPr id="114" name="Rectangle 113"/>
            <p:cNvSpPr/>
            <p:nvPr/>
          </p:nvSpPr>
          <p:spPr>
            <a:xfrm>
              <a:off x="7402664" y="1105231"/>
              <a:ext cx="174929" cy="1828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What is Reflectometry?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88975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/>
          <p:cNvGrpSpPr/>
          <p:nvPr/>
        </p:nvGrpSpPr>
        <p:grpSpPr>
          <a:xfrm>
            <a:off x="373005" y="1352514"/>
            <a:ext cx="8532924" cy="4929255"/>
            <a:chOff x="373005" y="800064"/>
            <a:chExt cx="8532924" cy="4929255"/>
          </a:xfrm>
        </p:grpSpPr>
        <p:grpSp>
          <p:nvGrpSpPr>
            <p:cNvPr id="4" name="Group 2"/>
            <p:cNvGrpSpPr>
              <a:grpSpLocks/>
            </p:cNvGrpSpPr>
            <p:nvPr/>
          </p:nvGrpSpPr>
          <p:grpSpPr bwMode="auto">
            <a:xfrm>
              <a:off x="863600" y="4202113"/>
              <a:ext cx="3859213" cy="1457325"/>
              <a:chOff x="544" y="2557"/>
              <a:chExt cx="2431" cy="918"/>
            </a:xfrm>
          </p:grpSpPr>
          <p:grpSp>
            <p:nvGrpSpPr>
              <p:cNvPr id="5" name="Group 3"/>
              <p:cNvGrpSpPr>
                <a:grpSpLocks/>
              </p:cNvGrpSpPr>
              <p:nvPr/>
            </p:nvGrpSpPr>
            <p:grpSpPr bwMode="auto">
              <a:xfrm>
                <a:off x="544" y="2557"/>
                <a:ext cx="2431" cy="590"/>
                <a:chOff x="544" y="2228"/>
                <a:chExt cx="2431" cy="590"/>
              </a:xfrm>
            </p:grpSpPr>
            <p:sp>
              <p:nvSpPr>
                <p:cNvPr id="7" name="Rectangle 4"/>
                <p:cNvSpPr>
                  <a:spLocks noChangeArrowheads="1"/>
                </p:cNvSpPr>
                <p:nvPr/>
              </p:nvSpPr>
              <p:spPr bwMode="auto">
                <a:xfrm flipV="1">
                  <a:off x="547" y="2633"/>
                  <a:ext cx="2428" cy="185"/>
                </a:xfrm>
                <a:prstGeom prst="rect">
                  <a:avLst/>
                </a:prstGeom>
                <a:gradFill rotWithShape="0">
                  <a:gsLst>
                    <a:gs pos="0">
                      <a:srgbClr val="FFCC00"/>
                    </a:gs>
                    <a:gs pos="100000">
                      <a:srgbClr val="FFCC00">
                        <a:gamma/>
                        <a:shade val="66275"/>
                        <a:invGamma/>
                      </a:srgb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 sz="2800"/>
                </a:p>
              </p:txBody>
            </p:sp>
            <p:sp>
              <p:nvSpPr>
                <p:cNvPr id="8" name="Rectangle 5"/>
                <p:cNvSpPr>
                  <a:spLocks noChangeArrowheads="1"/>
                </p:cNvSpPr>
                <p:nvPr/>
              </p:nvSpPr>
              <p:spPr bwMode="auto">
                <a:xfrm flipV="1">
                  <a:off x="547" y="2554"/>
                  <a:ext cx="2428" cy="79"/>
                </a:xfrm>
                <a:prstGeom prst="rect">
                  <a:avLst/>
                </a:prstGeom>
                <a:gradFill rotWithShape="0">
                  <a:gsLst>
                    <a:gs pos="0">
                      <a:srgbClr val="C0C0C0"/>
                    </a:gs>
                    <a:gs pos="100000">
                      <a:schemeClr val="tx1"/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 sz="2800"/>
                </a:p>
              </p:txBody>
            </p:sp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 flipV="1">
                  <a:off x="544" y="2228"/>
                  <a:ext cx="2428" cy="328"/>
                </a:xfrm>
                <a:prstGeom prst="rect">
                  <a:avLst/>
                </a:prstGeom>
                <a:gradFill rotWithShape="1">
                  <a:gsLst>
                    <a:gs pos="0">
                      <a:schemeClr val="tx2"/>
                    </a:gs>
                    <a:gs pos="100000">
                      <a:schemeClr val="tx2">
                        <a:gamma/>
                        <a:shade val="85882"/>
                        <a:invGamma/>
                      </a:schemeClr>
                    </a:gs>
                  </a:gsLst>
                  <a:lin ang="5400000" scaled="1"/>
                </a:grad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 sz="2800"/>
                </a:p>
              </p:txBody>
            </p:sp>
          </p:grpSp>
          <p:sp>
            <p:nvSpPr>
              <p:cNvPr id="6" name="Rectangle 7"/>
              <p:cNvSpPr>
                <a:spLocks noChangeArrowheads="1"/>
              </p:cNvSpPr>
              <p:nvPr/>
            </p:nvSpPr>
            <p:spPr bwMode="auto">
              <a:xfrm flipV="1">
                <a:off x="544" y="3147"/>
                <a:ext cx="2428" cy="328"/>
              </a:xfrm>
              <a:prstGeom prst="rect">
                <a:avLst/>
              </a:prstGeom>
              <a:gradFill rotWithShape="1">
                <a:gsLst>
                  <a:gs pos="0">
                    <a:schemeClr val="accent1">
                      <a:alpha val="39999"/>
                    </a:schemeClr>
                  </a:gs>
                  <a:gs pos="100000">
                    <a:schemeClr val="accent1">
                      <a:gamma/>
                      <a:tint val="94118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 sz="2800"/>
              </a:p>
            </p:txBody>
          </p:sp>
        </p:grpSp>
        <p:sp>
          <p:nvSpPr>
            <p:cNvPr id="10" name="Arc 51"/>
            <p:cNvSpPr>
              <a:spLocks/>
            </p:cNvSpPr>
            <p:nvPr/>
          </p:nvSpPr>
          <p:spPr bwMode="auto">
            <a:xfrm>
              <a:off x="3386527" y="3884213"/>
              <a:ext cx="219078" cy="328618"/>
            </a:xfrm>
            <a:custGeom>
              <a:avLst/>
              <a:gdLst>
                <a:gd name="G0" fmla="+- 0 0 0"/>
                <a:gd name="G1" fmla="+- 18015 0 0"/>
                <a:gd name="G2" fmla="+- 21600 0 0"/>
                <a:gd name="T0" fmla="*/ 11917 w 21595"/>
                <a:gd name="T1" fmla="*/ 0 h 18015"/>
                <a:gd name="T2" fmla="*/ 21595 w 21595"/>
                <a:gd name="T3" fmla="*/ 17574 h 18015"/>
                <a:gd name="T4" fmla="*/ 0 w 21595"/>
                <a:gd name="T5" fmla="*/ 18015 h 18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5" h="18015" fill="none" extrusionOk="0">
                  <a:moveTo>
                    <a:pt x="11917" y="-1"/>
                  </a:moveTo>
                  <a:cubicBezTo>
                    <a:pt x="17833" y="3913"/>
                    <a:pt x="21450" y="10482"/>
                    <a:pt x="21595" y="17573"/>
                  </a:cubicBezTo>
                </a:path>
                <a:path w="21595" h="18015" stroke="0" extrusionOk="0">
                  <a:moveTo>
                    <a:pt x="11917" y="-1"/>
                  </a:moveTo>
                  <a:cubicBezTo>
                    <a:pt x="17833" y="3913"/>
                    <a:pt x="21450" y="10482"/>
                    <a:pt x="21595" y="17573"/>
                  </a:cubicBezTo>
                  <a:lnTo>
                    <a:pt x="0" y="1801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2800"/>
            </a:p>
          </p:txBody>
        </p:sp>
        <p:sp>
          <p:nvSpPr>
            <p:cNvPr id="11" name="Text Box 65"/>
            <p:cNvSpPr txBox="1">
              <a:spLocks noChangeArrowheads="1"/>
            </p:cNvSpPr>
            <p:nvPr/>
          </p:nvSpPr>
          <p:spPr bwMode="auto">
            <a:xfrm>
              <a:off x="792163" y="4294188"/>
              <a:ext cx="757237" cy="307777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400" b="1" dirty="0">
                  <a:solidFill>
                    <a:schemeClr val="bg1"/>
                  </a:solidFill>
                </a:rPr>
                <a:t>quartz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Text Box 66"/>
            <p:cNvSpPr txBox="1">
              <a:spLocks noChangeArrowheads="1"/>
            </p:cNvSpPr>
            <p:nvPr/>
          </p:nvSpPr>
          <p:spPr bwMode="auto">
            <a:xfrm>
              <a:off x="792163" y="4652963"/>
              <a:ext cx="75723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200">
                  <a:solidFill>
                    <a:schemeClr val="bg1"/>
                  </a:solidFill>
                </a:rPr>
                <a:t>Cr</a:t>
              </a: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Text Box 67"/>
            <p:cNvSpPr txBox="1">
              <a:spLocks noChangeArrowheads="1"/>
            </p:cNvSpPr>
            <p:nvPr/>
          </p:nvSpPr>
          <p:spPr bwMode="auto">
            <a:xfrm>
              <a:off x="792163" y="4857750"/>
              <a:ext cx="75723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200">
                  <a:solidFill>
                    <a:srgbClr val="FF4519"/>
                  </a:solidFill>
                </a:rPr>
                <a:t>Au</a:t>
              </a:r>
              <a:endParaRPr lang="en-US" sz="1200">
                <a:solidFill>
                  <a:srgbClr val="FF4519"/>
                </a:solidFill>
              </a:endParaRPr>
            </a:p>
          </p:txBody>
        </p:sp>
        <p:sp>
          <p:nvSpPr>
            <p:cNvPr id="14" name="Text Box 68"/>
            <p:cNvSpPr txBox="1">
              <a:spLocks noChangeArrowheads="1"/>
            </p:cNvSpPr>
            <p:nvPr/>
          </p:nvSpPr>
          <p:spPr bwMode="auto">
            <a:xfrm>
              <a:off x="792163" y="5343525"/>
              <a:ext cx="1727200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200">
                  <a:solidFill>
                    <a:schemeClr val="tx1"/>
                  </a:solidFill>
                </a:rPr>
                <a:t>D</a:t>
              </a:r>
              <a:r>
                <a:rPr lang="en-GB" sz="1200" baseline="-25000">
                  <a:solidFill>
                    <a:schemeClr val="tx1"/>
                  </a:solidFill>
                </a:rPr>
                <a:t>2</a:t>
              </a:r>
              <a:r>
                <a:rPr lang="en-GB" sz="1200">
                  <a:solidFill>
                    <a:schemeClr val="tx1"/>
                  </a:solidFill>
                </a:rPr>
                <a:t>O/protein solution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5" name="Text Box 69"/>
            <p:cNvSpPr txBox="1">
              <a:spLocks noChangeArrowheads="1"/>
            </p:cNvSpPr>
            <p:nvPr/>
          </p:nvSpPr>
          <p:spPr bwMode="auto">
            <a:xfrm>
              <a:off x="4210050" y="4381500"/>
              <a:ext cx="757238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050" b="1" dirty="0">
                  <a:solidFill>
                    <a:schemeClr val="bg1"/>
                  </a:solidFill>
                  <a:latin typeface="Comic Sans MS" pitchFamily="66" charset="0"/>
                </a:rPr>
                <a:t>SLD1</a:t>
              </a:r>
              <a:endParaRPr lang="en-US" sz="1050" b="1" dirty="0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  <p:sp>
          <p:nvSpPr>
            <p:cNvPr id="16" name="Text Box 70"/>
            <p:cNvSpPr txBox="1">
              <a:spLocks noChangeArrowheads="1"/>
            </p:cNvSpPr>
            <p:nvPr/>
          </p:nvSpPr>
          <p:spPr bwMode="auto">
            <a:xfrm>
              <a:off x="3636963" y="5289550"/>
              <a:ext cx="1042987" cy="276999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200">
                  <a:solidFill>
                    <a:schemeClr val="tx1"/>
                  </a:solidFill>
                </a:rPr>
                <a:t>SLD2 &gt; SLD1</a:t>
              </a:r>
              <a:endParaRPr lang="en-US" sz="1200">
                <a:solidFill>
                  <a:schemeClr val="tx1"/>
                </a:solidFill>
              </a:endParaRPr>
            </a:p>
          </p:txBody>
        </p:sp>
        <p:grpSp>
          <p:nvGrpSpPr>
            <p:cNvPr id="17" name="Group 72"/>
            <p:cNvGrpSpPr>
              <a:grpSpLocks/>
            </p:cNvGrpSpPr>
            <p:nvPr/>
          </p:nvGrpSpPr>
          <p:grpSpPr bwMode="auto">
            <a:xfrm flipV="1">
              <a:off x="4802190" y="4144994"/>
              <a:ext cx="998537" cy="1511300"/>
              <a:chOff x="3091" y="2432"/>
              <a:chExt cx="629" cy="1289"/>
            </a:xfrm>
          </p:grpSpPr>
          <p:sp>
            <p:nvSpPr>
              <p:cNvPr id="18" name="Line 73"/>
              <p:cNvSpPr>
                <a:spLocks noChangeShapeType="1"/>
              </p:cNvSpPr>
              <p:nvPr/>
            </p:nvSpPr>
            <p:spPr bwMode="auto">
              <a:xfrm>
                <a:off x="3091" y="3721"/>
                <a:ext cx="629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19" name="Line 74"/>
              <p:cNvSpPr>
                <a:spLocks noChangeShapeType="1"/>
              </p:cNvSpPr>
              <p:nvPr/>
            </p:nvSpPr>
            <p:spPr bwMode="auto">
              <a:xfrm flipV="1">
                <a:off x="3091" y="2432"/>
                <a:ext cx="0" cy="1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20" name="Text Box 75"/>
            <p:cNvSpPr txBox="1">
              <a:spLocks noChangeArrowheads="1"/>
            </p:cNvSpPr>
            <p:nvPr/>
          </p:nvSpPr>
          <p:spPr bwMode="auto">
            <a:xfrm>
              <a:off x="4754565" y="5392769"/>
              <a:ext cx="392112" cy="3365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dirty="0">
                  <a:solidFill>
                    <a:srgbClr val="000000"/>
                  </a:solidFill>
                </a:rPr>
                <a:t>z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 Box 76"/>
            <p:cNvSpPr txBox="1">
              <a:spLocks noChangeArrowheads="1"/>
            </p:cNvSpPr>
            <p:nvPr/>
          </p:nvSpPr>
          <p:spPr bwMode="auto">
            <a:xfrm>
              <a:off x="5253040" y="3876706"/>
              <a:ext cx="711200" cy="30480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lang="en-GB" sz="1400">
                  <a:solidFill>
                    <a:srgbClr val="000000"/>
                  </a:solidFill>
                </a:rPr>
                <a:t>SLD</a:t>
              </a:r>
              <a:endParaRPr lang="en-US" sz="1400">
                <a:solidFill>
                  <a:srgbClr val="000000"/>
                </a:solidFill>
              </a:endParaRPr>
            </a:p>
          </p:txBody>
        </p:sp>
        <p:grpSp>
          <p:nvGrpSpPr>
            <p:cNvPr id="22" name="Group 77"/>
            <p:cNvGrpSpPr>
              <a:grpSpLocks/>
            </p:cNvGrpSpPr>
            <p:nvPr/>
          </p:nvGrpSpPr>
          <p:grpSpPr bwMode="auto">
            <a:xfrm flipV="1">
              <a:off x="4972052" y="4505356"/>
              <a:ext cx="279400" cy="909638"/>
              <a:chOff x="708" y="1982"/>
              <a:chExt cx="312" cy="1539"/>
            </a:xfrm>
          </p:grpSpPr>
          <p:sp>
            <p:nvSpPr>
              <p:cNvPr id="23" name="Line 78"/>
              <p:cNvSpPr>
                <a:spLocks noChangeShapeType="1"/>
              </p:cNvSpPr>
              <p:nvPr/>
            </p:nvSpPr>
            <p:spPr bwMode="auto">
              <a:xfrm rot="16200000" flipV="1">
                <a:off x="834" y="2151"/>
                <a:ext cx="33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grpSp>
            <p:nvGrpSpPr>
              <p:cNvPr id="24" name="Group 79"/>
              <p:cNvGrpSpPr>
                <a:grpSpLocks/>
              </p:cNvGrpSpPr>
              <p:nvPr/>
            </p:nvGrpSpPr>
            <p:grpSpPr bwMode="auto">
              <a:xfrm>
                <a:off x="708" y="2500"/>
                <a:ext cx="312" cy="1021"/>
                <a:chOff x="708" y="2500"/>
                <a:chExt cx="312" cy="1021"/>
              </a:xfrm>
            </p:grpSpPr>
            <p:sp>
              <p:nvSpPr>
                <p:cNvPr id="26" name="Line 80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762" y="3373"/>
                  <a:ext cx="297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7" name="Line 8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674" y="3068"/>
                  <a:ext cx="6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8" name="Freeform 82"/>
                <p:cNvSpPr>
                  <a:spLocks/>
                </p:cNvSpPr>
                <p:nvPr/>
              </p:nvSpPr>
              <p:spPr bwMode="auto">
                <a:xfrm rot="16200000" flipV="1">
                  <a:off x="748" y="3061"/>
                  <a:ext cx="132" cy="212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31" y="69"/>
                    </a:cxn>
                    <a:cxn ang="0">
                      <a:pos x="256" y="433"/>
                    </a:cxn>
                    <a:cxn ang="0">
                      <a:pos x="443" y="523"/>
                    </a:cxn>
                  </a:cxnLst>
                  <a:rect l="0" t="0" r="r" b="b"/>
                  <a:pathLst>
                    <a:path w="443" h="523">
                      <a:moveTo>
                        <a:pt x="0" y="20"/>
                      </a:moveTo>
                      <a:cubicBezTo>
                        <a:pt x="21" y="28"/>
                        <a:pt x="88" y="0"/>
                        <a:pt x="131" y="69"/>
                      </a:cubicBezTo>
                      <a:cubicBezTo>
                        <a:pt x="174" y="138"/>
                        <a:pt x="204" y="357"/>
                        <a:pt x="256" y="433"/>
                      </a:cubicBezTo>
                      <a:cubicBezTo>
                        <a:pt x="308" y="509"/>
                        <a:pt x="376" y="515"/>
                        <a:pt x="443" y="523"/>
                      </a:cubicBezTo>
                    </a:path>
                  </a:pathLst>
                </a:custGeom>
                <a:noFill/>
                <a:ln w="381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29" name="Freeform 83"/>
                <p:cNvSpPr>
                  <a:spLocks/>
                </p:cNvSpPr>
                <p:nvPr/>
              </p:nvSpPr>
              <p:spPr bwMode="auto">
                <a:xfrm rot="16200000" flipH="1" flipV="1">
                  <a:off x="782" y="2798"/>
                  <a:ext cx="164" cy="312"/>
                </a:xfrm>
                <a:custGeom>
                  <a:avLst/>
                  <a:gdLst/>
                  <a:ahLst/>
                  <a:cxnLst>
                    <a:cxn ang="0">
                      <a:pos x="0" y="20"/>
                    </a:cxn>
                    <a:cxn ang="0">
                      <a:pos x="131" y="69"/>
                    </a:cxn>
                    <a:cxn ang="0">
                      <a:pos x="256" y="433"/>
                    </a:cxn>
                    <a:cxn ang="0">
                      <a:pos x="443" y="523"/>
                    </a:cxn>
                  </a:cxnLst>
                  <a:rect l="0" t="0" r="r" b="b"/>
                  <a:pathLst>
                    <a:path w="443" h="523">
                      <a:moveTo>
                        <a:pt x="0" y="20"/>
                      </a:moveTo>
                      <a:cubicBezTo>
                        <a:pt x="21" y="28"/>
                        <a:pt x="88" y="0"/>
                        <a:pt x="131" y="69"/>
                      </a:cubicBezTo>
                      <a:cubicBezTo>
                        <a:pt x="174" y="138"/>
                        <a:pt x="204" y="357"/>
                        <a:pt x="256" y="433"/>
                      </a:cubicBezTo>
                      <a:cubicBezTo>
                        <a:pt x="308" y="509"/>
                        <a:pt x="376" y="515"/>
                        <a:pt x="443" y="523"/>
                      </a:cubicBezTo>
                    </a:path>
                  </a:pathLst>
                </a:custGeom>
                <a:noFill/>
                <a:ln w="3619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30" name="Line 84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815" y="2694"/>
                  <a:ext cx="38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25" name="Freeform 85"/>
              <p:cNvSpPr>
                <a:spLocks/>
              </p:cNvSpPr>
              <p:nvPr/>
            </p:nvSpPr>
            <p:spPr bwMode="auto">
              <a:xfrm rot="5400000">
                <a:off x="827" y="2340"/>
                <a:ext cx="204" cy="164"/>
              </a:xfrm>
              <a:custGeom>
                <a:avLst/>
                <a:gdLst/>
                <a:ahLst/>
                <a:cxnLst>
                  <a:cxn ang="0">
                    <a:pos x="204" y="0"/>
                  </a:cxn>
                  <a:cxn ang="0">
                    <a:pos x="156" y="15"/>
                  </a:cxn>
                  <a:cxn ang="0">
                    <a:pos x="138" y="93"/>
                  </a:cxn>
                  <a:cxn ang="0">
                    <a:pos x="108" y="161"/>
                  </a:cxn>
                  <a:cxn ang="0">
                    <a:pos x="81" y="72"/>
                  </a:cxn>
                  <a:cxn ang="0">
                    <a:pos x="57" y="21"/>
                  </a:cxn>
                  <a:cxn ang="0">
                    <a:pos x="0" y="9"/>
                  </a:cxn>
                </a:cxnLst>
                <a:rect l="0" t="0" r="r" b="b"/>
                <a:pathLst>
                  <a:path w="204" h="164">
                    <a:moveTo>
                      <a:pt x="204" y="0"/>
                    </a:moveTo>
                    <a:cubicBezTo>
                      <a:pt x="197" y="2"/>
                      <a:pt x="167" y="0"/>
                      <a:pt x="156" y="15"/>
                    </a:cubicBezTo>
                    <a:cubicBezTo>
                      <a:pt x="145" y="30"/>
                      <a:pt x="146" y="69"/>
                      <a:pt x="138" y="93"/>
                    </a:cubicBezTo>
                    <a:cubicBezTo>
                      <a:pt x="130" y="117"/>
                      <a:pt x="117" y="164"/>
                      <a:pt x="108" y="161"/>
                    </a:cubicBezTo>
                    <a:cubicBezTo>
                      <a:pt x="99" y="158"/>
                      <a:pt x="89" y="95"/>
                      <a:pt x="81" y="72"/>
                    </a:cubicBezTo>
                    <a:cubicBezTo>
                      <a:pt x="73" y="49"/>
                      <a:pt x="70" y="31"/>
                      <a:pt x="57" y="21"/>
                    </a:cubicBezTo>
                    <a:cubicBezTo>
                      <a:pt x="44" y="11"/>
                      <a:pt x="12" y="11"/>
                      <a:pt x="0" y="9"/>
                    </a:cubicBezTo>
                  </a:path>
                </a:pathLst>
              </a:custGeom>
              <a:noFill/>
              <a:ln w="381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</p:grpSp>
        <p:sp>
          <p:nvSpPr>
            <p:cNvPr id="31" name="Text Box 86"/>
            <p:cNvSpPr txBox="1">
              <a:spLocks noChangeArrowheads="1"/>
            </p:cNvSpPr>
            <p:nvPr/>
          </p:nvSpPr>
          <p:spPr bwMode="auto">
            <a:xfrm>
              <a:off x="792163" y="5091113"/>
              <a:ext cx="757237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 typeface="Wingdings" pitchFamily="2" charset="2"/>
                <a:buNone/>
              </a:pPr>
              <a:r>
                <a:rPr lang="en-GB" sz="1050">
                  <a:solidFill>
                    <a:schemeClr val="tx1"/>
                  </a:solidFill>
                </a:rPr>
                <a:t>SAM</a:t>
              </a:r>
              <a:endParaRPr lang="en-US" sz="1050">
                <a:solidFill>
                  <a:schemeClr val="tx1"/>
                </a:solidFill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884187" y="2406636"/>
              <a:ext cx="3865589" cy="1797575"/>
              <a:chOff x="884187" y="1092168"/>
              <a:chExt cx="3865589" cy="3632953"/>
            </a:xfrm>
          </p:grpSpPr>
          <p:sp>
            <p:nvSpPr>
              <p:cNvPr id="33" name="Line 8"/>
              <p:cNvSpPr>
                <a:spLocks noChangeShapeType="1"/>
              </p:cNvSpPr>
              <p:nvPr/>
            </p:nvSpPr>
            <p:spPr bwMode="auto">
              <a:xfrm>
                <a:off x="884238" y="2904259"/>
                <a:ext cx="1930400" cy="1820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4" name="Line 9"/>
              <p:cNvSpPr>
                <a:spLocks noChangeShapeType="1"/>
              </p:cNvSpPr>
              <p:nvPr/>
            </p:nvSpPr>
            <p:spPr bwMode="auto">
              <a:xfrm flipH="1">
                <a:off x="2816225" y="2904259"/>
                <a:ext cx="1930400" cy="1820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5" name="Line 9"/>
              <p:cNvSpPr>
                <a:spLocks noChangeShapeType="1"/>
              </p:cNvSpPr>
              <p:nvPr/>
            </p:nvSpPr>
            <p:spPr bwMode="auto">
              <a:xfrm flipH="1">
                <a:off x="884187" y="1092168"/>
                <a:ext cx="1930400" cy="1820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36" name="Line 8"/>
              <p:cNvSpPr>
                <a:spLocks noChangeShapeType="1"/>
              </p:cNvSpPr>
              <p:nvPr/>
            </p:nvSpPr>
            <p:spPr bwMode="auto">
              <a:xfrm>
                <a:off x="2819376" y="1092168"/>
                <a:ext cx="1930400" cy="18208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cxnSp>
          <p:nvCxnSpPr>
            <p:cNvPr id="37" name="Straight Arrow Connector 36"/>
            <p:cNvCxnSpPr>
              <a:stCxn id="33" idx="1"/>
              <a:endCxn id="35" idx="0"/>
            </p:cNvCxnSpPr>
            <p:nvPr/>
          </p:nvCxnSpPr>
          <p:spPr bwMode="auto">
            <a:xfrm rot="16200000" flipV="1">
              <a:off x="1915826" y="3305398"/>
              <a:ext cx="1797575" cy="51"/>
            </a:xfrm>
            <a:prstGeom prst="straightConnector1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38" name="Text Box 47"/>
            <p:cNvSpPr txBox="1">
              <a:spLocks noChangeArrowheads="1"/>
            </p:cNvSpPr>
            <p:nvPr/>
          </p:nvSpPr>
          <p:spPr bwMode="auto">
            <a:xfrm>
              <a:off x="2782863" y="3063870"/>
              <a:ext cx="51118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Q</a:t>
              </a:r>
              <a:r>
                <a:rPr lang="en-GB" sz="2000" baseline="-25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z</a:t>
              </a:r>
              <a:endParaRPr lang="en-US" sz="20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888976" y="1750423"/>
              <a:ext cx="3664561" cy="2116733"/>
              <a:chOff x="962002" y="76108"/>
              <a:chExt cx="3664561" cy="4277980"/>
            </a:xfrm>
          </p:grpSpPr>
          <p:sp>
            <p:nvSpPr>
              <p:cNvPr id="40" name="Line 9"/>
              <p:cNvSpPr>
                <a:spLocks noChangeShapeType="1"/>
              </p:cNvSpPr>
              <p:nvPr/>
            </p:nvSpPr>
            <p:spPr bwMode="auto">
              <a:xfrm rot="20400000" flipH="1">
                <a:off x="2696163" y="2533227"/>
                <a:ext cx="1930400" cy="1820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1" name="Line 9"/>
              <p:cNvSpPr>
                <a:spLocks noChangeShapeType="1"/>
              </p:cNvSpPr>
              <p:nvPr/>
            </p:nvSpPr>
            <p:spPr bwMode="auto">
              <a:xfrm flipH="1">
                <a:off x="962002" y="76108"/>
                <a:ext cx="1528757" cy="314915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 type="triangle" w="med" len="med"/>
                <a:tailEnd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500487" y="95769"/>
                <a:ext cx="1930400" cy="182086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GB"/>
              </a:p>
            </p:txBody>
          </p:sp>
        </p:grpSp>
        <p:sp>
          <p:nvSpPr>
            <p:cNvPr id="43" name="Arc 51"/>
            <p:cNvSpPr>
              <a:spLocks/>
            </p:cNvSpPr>
            <p:nvPr/>
          </p:nvSpPr>
          <p:spPr bwMode="auto">
            <a:xfrm flipH="1">
              <a:off x="1989305" y="3874484"/>
              <a:ext cx="219078" cy="328618"/>
            </a:xfrm>
            <a:custGeom>
              <a:avLst/>
              <a:gdLst>
                <a:gd name="G0" fmla="+- 0 0 0"/>
                <a:gd name="G1" fmla="+- 18015 0 0"/>
                <a:gd name="G2" fmla="+- 21600 0 0"/>
                <a:gd name="T0" fmla="*/ 11917 w 21595"/>
                <a:gd name="T1" fmla="*/ 0 h 18015"/>
                <a:gd name="T2" fmla="*/ 21595 w 21595"/>
                <a:gd name="T3" fmla="*/ 17574 h 18015"/>
                <a:gd name="T4" fmla="*/ 0 w 21595"/>
                <a:gd name="T5" fmla="*/ 18015 h 18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95" h="18015" fill="none" extrusionOk="0">
                  <a:moveTo>
                    <a:pt x="11917" y="-1"/>
                  </a:moveTo>
                  <a:cubicBezTo>
                    <a:pt x="17833" y="3913"/>
                    <a:pt x="21450" y="10482"/>
                    <a:pt x="21595" y="17573"/>
                  </a:cubicBezTo>
                </a:path>
                <a:path w="21595" h="18015" stroke="0" extrusionOk="0">
                  <a:moveTo>
                    <a:pt x="11917" y="-1"/>
                  </a:moveTo>
                  <a:cubicBezTo>
                    <a:pt x="17833" y="3913"/>
                    <a:pt x="21450" y="10482"/>
                    <a:pt x="21595" y="17573"/>
                  </a:cubicBezTo>
                  <a:lnTo>
                    <a:pt x="0" y="1801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 sz="2800"/>
            </a:p>
          </p:txBody>
        </p:sp>
        <p:cxnSp>
          <p:nvCxnSpPr>
            <p:cNvPr id="44" name="Straight Arrow Connector 43"/>
            <p:cNvCxnSpPr>
              <a:endCxn id="42" idx="0"/>
            </p:cNvCxnSpPr>
            <p:nvPr/>
          </p:nvCxnSpPr>
          <p:spPr bwMode="auto">
            <a:xfrm rot="16200000" flipV="1">
              <a:off x="1401415" y="2786198"/>
              <a:ext cx="2444061" cy="391967"/>
            </a:xfrm>
            <a:prstGeom prst="straightConnector1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path path="rect">
                <a:fillToRect l="50000" t="50000" r="50000" b="50000"/>
              </a:path>
            </a:gra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  <p:sp>
          <p:nvSpPr>
            <p:cNvPr id="45" name="Text Box 47"/>
            <p:cNvSpPr txBox="1">
              <a:spLocks noChangeArrowheads="1"/>
            </p:cNvSpPr>
            <p:nvPr/>
          </p:nvSpPr>
          <p:spPr bwMode="auto">
            <a:xfrm>
              <a:off x="2235168" y="2771766"/>
              <a:ext cx="474669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Q</a:t>
              </a:r>
              <a:endParaRPr lang="en-US" sz="20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 bwMode="auto">
            <a:xfrm rot="5400000" flipH="1" flipV="1">
              <a:off x="2509016" y="2096276"/>
              <a:ext cx="620721" cy="1588"/>
            </a:xfrm>
            <a:prstGeom prst="lin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path path="rect">
                <a:fillToRect l="50000" t="50000" r="50000" b="50000"/>
              </a:path>
            </a:gradFill>
            <a:ln w="158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2454246" y="1785915"/>
              <a:ext cx="365130" cy="934"/>
            </a:xfrm>
            <a:prstGeom prst="lin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69804"/>
                    <a:invGamma/>
                  </a:schemeClr>
                </a:gs>
              </a:gsLst>
              <a:path path="rect">
                <a:fillToRect l="50000" t="50000" r="50000" b="50000"/>
              </a:path>
            </a:gradFill>
            <a:ln w="15875" cap="flat" cmpd="sng" algn="ctr">
              <a:solidFill>
                <a:srgbClr val="C0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2381220" y="1349292"/>
              <a:ext cx="51118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GB" sz="2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Q</a:t>
              </a:r>
              <a:r>
                <a:rPr lang="en-GB" sz="2000" baseline="-25000" dirty="0" err="1" smtClean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rPr>
                <a:t>x</a:t>
              </a:r>
              <a:endParaRPr lang="en-US" sz="2000" baseline="-250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49" name="Group 48"/>
            <p:cNvGrpSpPr/>
            <p:nvPr/>
          </p:nvGrpSpPr>
          <p:grpSpPr>
            <a:xfrm>
              <a:off x="373005" y="800064"/>
              <a:ext cx="1021494" cy="1178353"/>
              <a:chOff x="442701" y="534287"/>
              <a:chExt cx="1381293" cy="2049955"/>
            </a:xfrm>
          </p:grpSpPr>
          <p:grpSp>
            <p:nvGrpSpPr>
              <p:cNvPr id="50" name="Group 72"/>
              <p:cNvGrpSpPr>
                <a:grpSpLocks/>
              </p:cNvGrpSpPr>
              <p:nvPr/>
            </p:nvGrpSpPr>
            <p:grpSpPr bwMode="auto">
              <a:xfrm flipV="1">
                <a:off x="811161" y="1055655"/>
                <a:ext cx="998537" cy="1511300"/>
                <a:chOff x="3091" y="2432"/>
                <a:chExt cx="629" cy="1289"/>
              </a:xfrm>
            </p:grpSpPr>
            <p:sp>
              <p:nvSpPr>
                <p:cNvPr id="53" name="Line 73"/>
                <p:cNvSpPr>
                  <a:spLocks noChangeShapeType="1"/>
                </p:cNvSpPr>
                <p:nvPr/>
              </p:nvSpPr>
              <p:spPr bwMode="auto">
                <a:xfrm>
                  <a:off x="3091" y="3721"/>
                  <a:ext cx="629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  <p:sp>
              <p:nvSpPr>
                <p:cNvPr id="54" name="Line 74"/>
                <p:cNvSpPr>
                  <a:spLocks noChangeShapeType="1"/>
                </p:cNvSpPr>
                <p:nvPr/>
              </p:nvSpPr>
              <p:spPr bwMode="auto">
                <a:xfrm flipV="1">
                  <a:off x="3091" y="2432"/>
                  <a:ext cx="0" cy="1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 wrap="none" anchor="ctr"/>
                <a:lstStyle/>
                <a:p>
                  <a:endParaRPr lang="en-GB"/>
                </a:p>
              </p:txBody>
            </p:sp>
          </p:grpSp>
          <p:sp>
            <p:nvSpPr>
              <p:cNvPr id="51" name="Text Box 75"/>
              <p:cNvSpPr txBox="1">
                <a:spLocks noChangeArrowheads="1"/>
              </p:cNvSpPr>
              <p:nvPr/>
            </p:nvSpPr>
            <p:spPr bwMode="auto">
              <a:xfrm>
                <a:off x="442701" y="1995267"/>
                <a:ext cx="392112" cy="5889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dirty="0">
                    <a:solidFill>
                      <a:srgbClr val="000000"/>
                    </a:solidFill>
                  </a:rPr>
                  <a:t>z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52" name="Text Box 75"/>
              <p:cNvSpPr txBox="1">
                <a:spLocks noChangeArrowheads="1"/>
              </p:cNvSpPr>
              <p:nvPr/>
            </p:nvSpPr>
            <p:spPr bwMode="auto">
              <a:xfrm>
                <a:off x="1431882" y="534287"/>
                <a:ext cx="392112" cy="5889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dirty="0" smtClean="0">
                    <a:solidFill>
                      <a:srgbClr val="000000"/>
                    </a:solidFill>
                  </a:rPr>
                  <a:t>x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  <p:pic>
          <p:nvPicPr>
            <p:cNvPr id="55" name="Picture 4" descr="http://hausheer.osola.com/latex2png/XGJlZ2lue2Rpc3BsYXltYXRofQ0KXHRoZXRhX2lcdGV4dHsgIH1cdGhldGFfZiANClxlbmR7ZGlzcGxheW1hdGh9/300/0/result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50313"/>
            <a:stretch>
              <a:fillRect/>
            </a:stretch>
          </p:blipFill>
          <p:spPr bwMode="auto">
            <a:xfrm>
              <a:off x="3294045" y="3976695"/>
              <a:ext cx="252405" cy="241903"/>
            </a:xfrm>
            <a:prstGeom prst="rect">
              <a:avLst/>
            </a:prstGeom>
            <a:noFill/>
          </p:spPr>
        </p:pic>
        <p:pic>
          <p:nvPicPr>
            <p:cNvPr id="56" name="Picture 4" descr="http://hausheer.osola.com/latex2png/XGJlZ2lue2Rpc3BsYXltYXRofQ0KXHRoZXRhX2lcdGV4dHsgIH1cdGhldGFfZiANClxlbmR7ZGlzcGxheW1hdGh9/300/0/result.pn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49686"/>
            <a:stretch>
              <a:fillRect/>
            </a:stretch>
          </p:blipFill>
          <p:spPr bwMode="auto">
            <a:xfrm>
              <a:off x="2125629" y="3976695"/>
              <a:ext cx="255591" cy="241903"/>
            </a:xfrm>
            <a:prstGeom prst="rect">
              <a:avLst/>
            </a:prstGeom>
            <a:noFill/>
          </p:spPr>
        </p:pic>
        <p:pic>
          <p:nvPicPr>
            <p:cNvPr id="57" name="Picture 6" descr="http://hausheer.osola.com/latex2png/XGJlZ2lue2Rpc3BsYXltYXRofQ0KXHRoZXRhX2k9XHRoZXRhX2YgXHRleHR7OiB9XHRleHRiZntzcGVjdWxhcn1cdGV4dHsgcmVmbGVjdGlvbiB9DQpcZW5ke2Rpc3BsYXltYXRofQ--/300/0/result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29299" y="1111218"/>
              <a:ext cx="2803555" cy="230430"/>
            </a:xfrm>
            <a:prstGeom prst="rect">
              <a:avLst/>
            </a:prstGeom>
            <a:noFill/>
          </p:spPr>
        </p:pic>
        <p:pic>
          <p:nvPicPr>
            <p:cNvPr id="58" name="Picture 8" descr="http://hausheer.osola.com/latex2png/XGJlZ2lue2Rpc3BsYXltYXRofQ0KXHRoZXRhX2lcbmVxXHRoZXRhX2YgXHRleHR7OiB9XHRleHRiZntvZmYtc3BlY3VsYXJ9XHRleHR7IHJlZmxlY3Rpb24gfQ0KXGVuZHtkaXNwbGF5bWF0aH0-/300/0/result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729298" y="2706438"/>
              <a:ext cx="3176631" cy="230430"/>
            </a:xfrm>
            <a:prstGeom prst="rect">
              <a:avLst/>
            </a:prstGeom>
            <a:noFill/>
          </p:spPr>
        </p:pic>
        <p:grpSp>
          <p:nvGrpSpPr>
            <p:cNvPr id="59" name="Group 58"/>
            <p:cNvGrpSpPr/>
            <p:nvPr/>
          </p:nvGrpSpPr>
          <p:grpSpPr>
            <a:xfrm>
              <a:off x="5821373" y="1457298"/>
              <a:ext cx="2650219" cy="693747"/>
              <a:chOff x="5411799" y="1457298"/>
              <a:chExt cx="2409858" cy="693747"/>
            </a:xfr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3500000" scaled="1"/>
              <a:tileRect/>
            </a:gradFill>
          </p:grpSpPr>
          <p:sp>
            <p:nvSpPr>
              <p:cNvPr id="60" name="Rounded Rectangle 59"/>
              <p:cNvSpPr/>
              <p:nvPr/>
            </p:nvSpPr>
            <p:spPr bwMode="auto">
              <a:xfrm>
                <a:off x="5411799" y="1457298"/>
                <a:ext cx="2409858" cy="693747"/>
              </a:xfrm>
              <a:prstGeom prst="roundRect">
                <a:avLst/>
              </a:prstGeom>
              <a:grp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600" b="1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61" name="Text Box 47"/>
              <p:cNvSpPr txBox="1">
                <a:spLocks noChangeArrowheads="1"/>
              </p:cNvSpPr>
              <p:nvPr/>
            </p:nvSpPr>
            <p:spPr bwMode="auto">
              <a:xfrm>
                <a:off x="5484825" y="1493811"/>
                <a:ext cx="2264025" cy="646331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information about </a:t>
                </a:r>
                <a:r>
                  <a:rPr lang="en-GB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GB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GB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out-of-plane </a:t>
                </a:r>
                <a:r>
                  <a:rPr lang="en-GB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structure</a:t>
                </a:r>
                <a:endParaRPr lang="en-US" b="0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88049" y="3000369"/>
              <a:ext cx="2570150" cy="693747"/>
              <a:chOff x="5411799" y="2990844"/>
              <a:chExt cx="2570150" cy="693747"/>
            </a:xfrm>
          </p:grpSpPr>
          <p:sp>
            <p:nvSpPr>
              <p:cNvPr id="63" name="Rounded Rectangle 62"/>
              <p:cNvSpPr/>
              <p:nvPr/>
            </p:nvSpPr>
            <p:spPr bwMode="auto">
              <a:xfrm>
                <a:off x="5411799" y="2990844"/>
                <a:ext cx="2570150" cy="693747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GB" sz="1600" b="1" i="0" u="none" strike="noStrike" cap="none" normalizeH="0" baseline="0" smtClean="0">
                  <a:ln>
                    <a:noFill/>
                  </a:ln>
                  <a:solidFill>
                    <a:schemeClr val="tx2"/>
                  </a:solidFill>
                  <a:effectLst/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64" name="Text Box 47"/>
              <p:cNvSpPr txBox="1">
                <a:spLocks noChangeArrowheads="1"/>
              </p:cNvSpPr>
              <p:nvPr/>
            </p:nvSpPr>
            <p:spPr bwMode="auto">
              <a:xfrm>
                <a:off x="5484825" y="3027357"/>
                <a:ext cx="2409859" cy="58477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3500000" scaled="1"/>
                <a:tileRect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spcBef>
                    <a:spcPct val="50000"/>
                  </a:spcBef>
                </a:pPr>
                <a:r>
                  <a:rPr lang="en-GB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information about </a:t>
                </a:r>
                <a:r>
                  <a:rPr lang="en-GB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/>
                </a:r>
                <a:br>
                  <a:rPr lang="en-GB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</a:br>
                <a:r>
                  <a:rPr lang="en-GB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in-plane </a:t>
                </a:r>
                <a:r>
                  <a:rPr lang="en-GB" b="0" dirty="0" smtClean="0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rPr>
                  <a:t>structure</a:t>
                </a:r>
                <a:endParaRPr lang="en-US" b="0" baseline="-25000" dirty="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sp>
        <p:nvSpPr>
          <p:cNvPr id="70" name="TextBox 69"/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 smtClean="0"/>
              <a:t>What is Reflectometry?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482876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95915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65188" eaLnBrk="1" hangingPunct="1">
              <a:spcBef>
                <a:spcPct val="20000"/>
              </a:spcBef>
              <a:defRPr/>
            </a:pPr>
            <a:r>
              <a:rPr lang="en-US" sz="3600" b="1" dirty="0">
                <a:solidFill>
                  <a:srgbClr val="001B31"/>
                </a:solidFill>
                <a:latin typeface="Lucida Sans" panose="020B0602030504020204" pitchFamily="34" charset="0"/>
              </a:rPr>
              <a:t>What can reflectivity do for </a:t>
            </a:r>
            <a:r>
              <a:rPr lang="en-US" sz="3600" b="1" dirty="0" smtClean="0">
                <a:solidFill>
                  <a:srgbClr val="001B31"/>
                </a:solidFill>
                <a:latin typeface="Lucida Sans" panose="020B0602030504020204" pitchFamily="34" charset="0"/>
              </a:rPr>
              <a:t>us?</a:t>
            </a:r>
            <a:endParaRPr lang="en-US" sz="3600" b="1" dirty="0">
              <a:solidFill>
                <a:srgbClr val="001B31"/>
              </a:solidFill>
              <a:latin typeface="Lucida Sans" panose="020B0602030504020204" pitchFamily="34" charset="0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921541" y="876068"/>
            <a:ext cx="5268037" cy="112115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 defTabSz="865188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>
                <a:latin typeface="Lucida Sans" pitchFamily="34" charset="0"/>
              </a:rPr>
              <a:t> measure layers from 1nm to  several 100nm</a:t>
            </a:r>
          </a:p>
          <a:p>
            <a:pPr algn="ctr" defTabSz="865188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>
                <a:latin typeface="Lucida Sans" pitchFamily="34" charset="0"/>
              </a:rPr>
              <a:t> buried layers</a:t>
            </a:r>
          </a:p>
          <a:p>
            <a:pPr algn="ctr" defTabSz="865188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>
                <a:latin typeface="Lucida Sans" pitchFamily="34" charset="0"/>
              </a:rPr>
              <a:t> interfacial roughness</a:t>
            </a:r>
          </a:p>
          <a:p>
            <a:pPr algn="ctr" defTabSz="865188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400" b="1" dirty="0">
                <a:latin typeface="Lucida Sans" pitchFamily="34" charset="0"/>
              </a:rPr>
              <a:t> layer </a:t>
            </a:r>
            <a:r>
              <a:rPr lang="en-GB" sz="1400" b="1" dirty="0" smtClean="0">
                <a:latin typeface="Lucida Sans" pitchFamily="34" charset="0"/>
              </a:rPr>
              <a:t>density and composition</a:t>
            </a:r>
            <a:endParaRPr lang="en-GB" sz="1400" b="1" dirty="0">
              <a:latin typeface="Lucida Sans" pitchFamily="34" charset="0"/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167117"/>
              </p:ext>
            </p:extLst>
          </p:nvPr>
        </p:nvGraphicFramePr>
        <p:xfrm>
          <a:off x="1853009" y="2108501"/>
          <a:ext cx="5776516" cy="19080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882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88825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4966">
                <a:tc gridSpan="2">
                  <a:txBody>
                    <a:bodyPr/>
                    <a:lstStyle/>
                    <a:p>
                      <a:pPr algn="ctr"/>
                      <a:r>
                        <a:rPr lang="en-GB" sz="1800" b="1" dirty="0" smtClean="0">
                          <a:latin typeface="Lucida Sans" panose="020B0602030504020204" pitchFamily="34" charset="0"/>
                        </a:rPr>
                        <a:t>Applications</a:t>
                      </a:r>
                      <a:endParaRPr lang="en-GB" sz="1800" b="1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sz="3600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04350">
                <a:tc>
                  <a:txBody>
                    <a:bodyPr/>
                    <a:lstStyle/>
                    <a:p>
                      <a:pPr marL="457200" marR="0" lvl="1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Surfactants</a:t>
                      </a:r>
                    </a:p>
                    <a:p>
                      <a:pPr marL="457200" marR="0" lvl="1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Proteins</a:t>
                      </a:r>
                    </a:p>
                    <a:p>
                      <a:pPr marL="457200" marR="0" lvl="1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Ionic liquids</a:t>
                      </a:r>
                    </a:p>
                    <a:p>
                      <a:pPr marL="457200" marR="0" lvl="1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Drug delivery</a:t>
                      </a:r>
                    </a:p>
                    <a:p>
                      <a:pPr marL="457200" marR="0" lvl="1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Polymer films</a:t>
                      </a:r>
                    </a:p>
                    <a:p>
                      <a:endParaRPr lang="en-GB" sz="1400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Lucida Sans" panose="020B0602030504020204" pitchFamily="34" charset="0"/>
                          <a:ea typeface="+mn-ea"/>
                          <a:cs typeface="+mn-cs"/>
                        </a:rPr>
                        <a:t> Wetting phenomena</a:t>
                      </a:r>
                    </a:p>
                    <a:p>
                      <a:pPr marL="0" marR="0" lvl="0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Rheology</a:t>
                      </a:r>
                    </a:p>
                    <a:p>
                      <a:pPr marL="0" marR="0" lvl="0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Electrochemistry/Batteries</a:t>
                      </a:r>
                    </a:p>
                    <a:p>
                      <a:pPr marL="0" marR="0" lvl="0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Corrosion</a:t>
                      </a:r>
                    </a:p>
                    <a:p>
                      <a:pPr marL="0" marR="0" lvl="0" indent="0" algn="l" defTabSz="865188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150000"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1" u="none" strike="noStrike" kern="1200" cap="none" spc="0" normalizeH="0" baseline="0" noProof="0" dirty="0" smtClean="0">
                          <a:ln>
                            <a:noFill/>
                          </a:ln>
                          <a:effectLst/>
                          <a:uLnTx/>
                          <a:uFillTx/>
                          <a:latin typeface="Lucida Sans" panose="020B0602030504020204" pitchFamily="34" charset="0"/>
                        </a:rPr>
                        <a:t> Kinetic studies</a:t>
                      </a:r>
                      <a:endParaRPr kumimoji="0" lang="en-GB" sz="1400" b="1" u="none" strike="noStrike" kern="1200" cap="none" spc="0" normalizeH="0" baseline="0" noProof="0" dirty="0" smtClean="0">
                        <a:ln>
                          <a:noFill/>
                        </a:ln>
                        <a:effectLst/>
                        <a:uLnTx/>
                        <a:uFillTx/>
                        <a:latin typeface="Lucida Sans" panose="020B0602030504020204" pitchFamily="34" charset="0"/>
                      </a:endParaRPr>
                    </a:p>
                    <a:p>
                      <a:endParaRPr lang="en-GB" sz="1400" dirty="0">
                        <a:latin typeface="Lucida Sans" panose="020B06020305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9" name="Picture 1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576" y="4198154"/>
            <a:ext cx="3398053" cy="1954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53" descr="http://rsfs.royalsocietypublishing.org/content/royfocus/7/4/20160150/F7.large.jpg?width=800&amp;height=600&amp;carousel=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9" y="4187380"/>
            <a:ext cx="2893833" cy="1975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0" descr="File:Micelle scheme-en.sv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607" y="4283885"/>
            <a:ext cx="2517974" cy="178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894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79319" y="-3784718"/>
            <a:ext cx="21975664" cy="146768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8125691" y="-5818908"/>
            <a:ext cx="25395382" cy="18745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ectangle 26"/>
          <p:cNvSpPr/>
          <p:nvPr/>
        </p:nvSpPr>
        <p:spPr>
          <a:xfrm>
            <a:off x="0" y="-3475"/>
            <a:ext cx="9144000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865188" eaLnBrk="1" hangingPunct="1">
              <a:spcBef>
                <a:spcPct val="20000"/>
              </a:spcBef>
              <a:defRPr/>
            </a:pPr>
            <a:r>
              <a:rPr lang="en-US" sz="3600" b="1" dirty="0" smtClean="0">
                <a:solidFill>
                  <a:srgbClr val="001B31"/>
                </a:solidFill>
                <a:latin typeface="Lucida Sans" panose="020B0602030504020204" pitchFamily="34" charset="0"/>
              </a:rPr>
              <a:t>Some Examples</a:t>
            </a:r>
            <a:endParaRPr lang="en-US" sz="3600" b="1" dirty="0">
              <a:solidFill>
                <a:srgbClr val="001B31"/>
              </a:solidFill>
              <a:latin typeface="Lucida Sans" panose="020B0602030504020204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11" y="1700537"/>
            <a:ext cx="4167516" cy="314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01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" y="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0.28698 0.27592 " pathEditMode="fixed" rAng="0" ptsTypes="AA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40" y="1379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698 0.27592 L -0.45538 -0.08912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118" y="-1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538 -0.08912 L 0.32032 -0.33056 " pathEditMode="fixed" rAng="0" ptsTypes="AA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785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TM10001104[[fn=Feathered]]</Template>
  <TotalTime>23826</TotalTime>
  <Words>494</Words>
  <Application>Microsoft Office PowerPoint</Application>
  <PresentationFormat>On-screen Show (4:3)</PresentationFormat>
  <Paragraphs>221</Paragraphs>
  <Slides>19</Slides>
  <Notes>0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Towards a Unified NR Reduction in Mantid (herding cats)  Maximilian Skoda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a Unified NR Reduction in Mantid</dc:title>
  <dc:creator>Skoda, Maximilian (STFC,RAL,ISIS)</dc:creator>
  <cp:lastModifiedBy>Skoda, Maximilian (STFC,RAL,ISIS)</cp:lastModifiedBy>
  <cp:revision>91</cp:revision>
  <dcterms:created xsi:type="dcterms:W3CDTF">2019-03-12T10:02:49Z</dcterms:created>
  <dcterms:modified xsi:type="dcterms:W3CDTF">2019-04-02T19:20:32Z</dcterms:modified>
</cp:coreProperties>
</file>